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426" r:id="rId5"/>
    <p:sldId id="2424" r:id="rId6"/>
    <p:sldId id="2484" r:id="rId7"/>
    <p:sldId id="2483" r:id="rId8"/>
    <p:sldId id="2480" r:id="rId9"/>
    <p:sldId id="2397" r:id="rId10"/>
    <p:sldId id="2474" r:id="rId11"/>
    <p:sldId id="258" r:id="rId12"/>
    <p:sldId id="2427" r:id="rId13"/>
    <p:sldId id="2384" r:id="rId14"/>
    <p:sldId id="259" r:id="rId15"/>
    <p:sldId id="2451" r:id="rId16"/>
    <p:sldId id="2452" r:id="rId17"/>
    <p:sldId id="2430" r:id="rId18"/>
    <p:sldId id="2442" r:id="rId19"/>
    <p:sldId id="2443" r:id="rId20"/>
    <p:sldId id="2444" r:id="rId21"/>
    <p:sldId id="2445" r:id="rId22"/>
    <p:sldId id="2446" r:id="rId23"/>
    <p:sldId id="2447" r:id="rId24"/>
    <p:sldId id="2448" r:id="rId25"/>
    <p:sldId id="2449" r:id="rId26"/>
    <p:sldId id="2450" r:id="rId27"/>
    <p:sldId id="2431" r:id="rId28"/>
    <p:sldId id="2437" r:id="rId29"/>
    <p:sldId id="2438" r:id="rId30"/>
    <p:sldId id="2439" r:id="rId31"/>
    <p:sldId id="2440" r:id="rId32"/>
    <p:sldId id="2428" r:id="rId33"/>
    <p:sldId id="2441" r:id="rId34"/>
    <p:sldId id="2425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39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1DE"/>
    <a:srgbClr val="4B6D7B"/>
    <a:srgbClr val="8AA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7" autoAdjust="0"/>
    <p:restoredTop sz="95048" autoAdjust="0"/>
  </p:normalViewPr>
  <p:slideViewPr>
    <p:cSldViewPr snapToGrid="0" showGuides="1">
      <p:cViewPr varScale="1">
        <p:scale>
          <a:sx n="80" d="100"/>
          <a:sy n="80" d="100"/>
        </p:scale>
        <p:origin x="108" y="168"/>
      </p:cViewPr>
      <p:guideLst>
        <p:guide orient="horz" pos="2186"/>
        <p:guide pos="391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38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FA85-6F9A-4F86-931C-8BE70546C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2F84-2382-4D63-A68C-8DD667CCFA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东方之P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B3C4-513C-41E2-A8CE-B2C517949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44312-D276-446C-9054-C980DA16C7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22000">
              <a:srgbClr val="E8EAEF"/>
            </a:gs>
            <a:gs pos="63000">
              <a:srgbClr val="C6CDDD"/>
            </a:gs>
            <a:gs pos="100000">
              <a:srgbClr val="C0CBD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B3C4-513C-41E2-A8CE-B2C517949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44312-D276-446C-9054-C980DA16C7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18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: 形状 28"/>
          <p:cNvSpPr/>
          <p:nvPr/>
        </p:nvSpPr>
        <p:spPr>
          <a:xfrm flipH="1">
            <a:off x="5936660" y="1727199"/>
            <a:ext cx="5138058" cy="3585029"/>
          </a:xfrm>
          <a:custGeom>
            <a:avLst/>
            <a:gdLst>
              <a:gd name="connsiteX0" fmla="*/ 348343 w 5138057"/>
              <a:gd name="connsiteY0" fmla="*/ 0 h 3585029"/>
              <a:gd name="connsiteX1" fmla="*/ 0 w 5138057"/>
              <a:gd name="connsiteY1" fmla="*/ 3585029 h 3585029"/>
              <a:gd name="connsiteX2" fmla="*/ 5138057 w 5138057"/>
              <a:gd name="connsiteY2" fmla="*/ 3251200 h 3585029"/>
              <a:gd name="connsiteX3" fmla="*/ 957943 w 5138057"/>
              <a:gd name="connsiteY3" fmla="*/ 2714172 h 3585029"/>
              <a:gd name="connsiteX4" fmla="*/ 754743 w 5138057"/>
              <a:gd name="connsiteY4" fmla="*/ 2496458 h 3585029"/>
              <a:gd name="connsiteX5" fmla="*/ 348343 w 5138057"/>
              <a:gd name="connsiteY5" fmla="*/ 0 h 358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8057" h="3585029">
                <a:moveTo>
                  <a:pt x="348343" y="0"/>
                </a:moveTo>
                <a:lnTo>
                  <a:pt x="0" y="3585029"/>
                </a:lnTo>
                <a:lnTo>
                  <a:pt x="5138057" y="3251200"/>
                </a:lnTo>
                <a:lnTo>
                  <a:pt x="957943" y="2714172"/>
                </a:lnTo>
                <a:lnTo>
                  <a:pt x="754743" y="2496458"/>
                </a:lnTo>
                <a:lnTo>
                  <a:pt x="34834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1248229" y="1727199"/>
            <a:ext cx="5138057" cy="3585029"/>
          </a:xfrm>
          <a:custGeom>
            <a:avLst/>
            <a:gdLst>
              <a:gd name="connsiteX0" fmla="*/ 348343 w 5138057"/>
              <a:gd name="connsiteY0" fmla="*/ 0 h 3585029"/>
              <a:gd name="connsiteX1" fmla="*/ 0 w 5138057"/>
              <a:gd name="connsiteY1" fmla="*/ 3585029 h 3585029"/>
              <a:gd name="connsiteX2" fmla="*/ 5138057 w 5138057"/>
              <a:gd name="connsiteY2" fmla="*/ 3251200 h 3585029"/>
              <a:gd name="connsiteX3" fmla="*/ 957943 w 5138057"/>
              <a:gd name="connsiteY3" fmla="*/ 2714172 h 3585029"/>
              <a:gd name="connsiteX4" fmla="*/ 754743 w 5138057"/>
              <a:gd name="connsiteY4" fmla="*/ 2496458 h 3585029"/>
              <a:gd name="connsiteX5" fmla="*/ 348343 w 5138057"/>
              <a:gd name="connsiteY5" fmla="*/ 0 h 358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8057" h="3585029">
                <a:moveTo>
                  <a:pt x="348343" y="0"/>
                </a:moveTo>
                <a:lnTo>
                  <a:pt x="0" y="3585029"/>
                </a:lnTo>
                <a:lnTo>
                  <a:pt x="5138057" y="3251200"/>
                </a:lnTo>
                <a:lnTo>
                  <a:pt x="957943" y="2714172"/>
                </a:lnTo>
                <a:lnTo>
                  <a:pt x="754743" y="2496458"/>
                </a:lnTo>
                <a:lnTo>
                  <a:pt x="34834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1555474" y="1238645"/>
            <a:ext cx="9226826" cy="3776870"/>
          </a:xfrm>
          <a:custGeom>
            <a:avLst/>
            <a:gdLst>
              <a:gd name="connsiteX0" fmla="*/ 0 w 9226826"/>
              <a:gd name="connsiteY0" fmla="*/ 0 h 3776870"/>
              <a:gd name="connsiteX1" fmla="*/ 9226826 w 9226826"/>
              <a:gd name="connsiteY1" fmla="*/ 0 h 3776870"/>
              <a:gd name="connsiteX2" fmla="*/ 9226826 w 9226826"/>
              <a:gd name="connsiteY2" fmla="*/ 3776870 h 3776870"/>
              <a:gd name="connsiteX3" fmla="*/ 0 w 9226826"/>
              <a:gd name="connsiteY3" fmla="*/ 3776870 h 3776870"/>
              <a:gd name="connsiteX4" fmla="*/ 0 w 9226826"/>
              <a:gd name="connsiteY4" fmla="*/ 0 h 3776870"/>
              <a:gd name="connsiteX5" fmla="*/ 609602 w 9226826"/>
              <a:gd name="connsiteY5" fmla="*/ 641967 h 3776870"/>
              <a:gd name="connsiteX6" fmla="*/ 609602 w 9226826"/>
              <a:gd name="connsiteY6" fmla="*/ 2756452 h 3776870"/>
              <a:gd name="connsiteX7" fmla="*/ 8617226 w 9226826"/>
              <a:gd name="connsiteY7" fmla="*/ 2756452 h 3776870"/>
              <a:gd name="connsiteX8" fmla="*/ 8617226 w 9226826"/>
              <a:gd name="connsiteY8" fmla="*/ 641967 h 3776870"/>
              <a:gd name="connsiteX9" fmla="*/ 609602 w 9226826"/>
              <a:gd name="connsiteY9" fmla="*/ 641967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6826" h="3776870">
                <a:moveTo>
                  <a:pt x="0" y="0"/>
                </a:moveTo>
                <a:lnTo>
                  <a:pt x="9226826" y="0"/>
                </a:lnTo>
                <a:lnTo>
                  <a:pt x="9226826" y="3776870"/>
                </a:lnTo>
                <a:lnTo>
                  <a:pt x="0" y="3776870"/>
                </a:lnTo>
                <a:lnTo>
                  <a:pt x="0" y="0"/>
                </a:lnTo>
                <a:close/>
                <a:moveTo>
                  <a:pt x="609602" y="641967"/>
                </a:moveTo>
                <a:lnTo>
                  <a:pt x="609602" y="2756452"/>
                </a:lnTo>
                <a:lnTo>
                  <a:pt x="8617226" y="2756452"/>
                </a:lnTo>
                <a:lnTo>
                  <a:pt x="8617226" y="641967"/>
                </a:lnTo>
                <a:lnTo>
                  <a:pt x="609602" y="641967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2165076" y="1880613"/>
            <a:ext cx="8007624" cy="2114485"/>
          </a:xfrm>
          <a:custGeom>
            <a:avLst/>
            <a:gdLst>
              <a:gd name="connsiteX0" fmla="*/ 0 w 8007624"/>
              <a:gd name="connsiteY0" fmla="*/ 0 h 2114485"/>
              <a:gd name="connsiteX1" fmla="*/ 8007624 w 8007624"/>
              <a:gd name="connsiteY1" fmla="*/ 0 h 2114485"/>
              <a:gd name="connsiteX2" fmla="*/ 8007624 w 8007624"/>
              <a:gd name="connsiteY2" fmla="*/ 2114485 h 2114485"/>
              <a:gd name="connsiteX3" fmla="*/ 0 w 8007624"/>
              <a:gd name="connsiteY3" fmla="*/ 2114485 h 2114485"/>
              <a:gd name="connsiteX4" fmla="*/ 0 w 8007624"/>
              <a:gd name="connsiteY4" fmla="*/ 0 h 211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7624" h="2114485">
                <a:moveTo>
                  <a:pt x="0" y="0"/>
                </a:moveTo>
                <a:lnTo>
                  <a:pt x="8007624" y="0"/>
                </a:lnTo>
                <a:lnTo>
                  <a:pt x="8007624" y="2114485"/>
                </a:lnTo>
                <a:lnTo>
                  <a:pt x="0" y="211448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44115" y="1977390"/>
            <a:ext cx="8113395" cy="3858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基于小程序</a:t>
            </a:r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+</a:t>
            </a:r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ChatGPT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/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AIGC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应用平台的设计和实现</a:t>
            </a:r>
            <a:endParaRPr lang="en-US" altLang="zh-CN" sz="4000" spc="10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10" name="Rectangle 23"/>
          <p:cNvSpPr/>
          <p:nvPr/>
        </p:nvSpPr>
        <p:spPr>
          <a:xfrm>
            <a:off x="2612571" y="4206853"/>
            <a:ext cx="69668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2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200" noProof="1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3284404" y="3417566"/>
            <a:ext cx="5623192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2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BUSINESS PROJECT PLAN</a:t>
            </a:r>
            <a:endParaRPr lang="zh-CN" altLang="en-US" sz="1200" spc="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95761" y="5307546"/>
            <a:ext cx="515099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汇报人：软件工程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班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黎阳春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2005020220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880298" y="3951655"/>
            <a:ext cx="434798" cy="88136"/>
            <a:chOff x="5754255" y="6262253"/>
            <a:chExt cx="683490" cy="138546"/>
          </a:xfrm>
        </p:grpSpPr>
        <p:sp>
          <p:nvSpPr>
            <p:cNvPr id="31" name="椭圆 30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178550" y="577215"/>
            <a:ext cx="5760085" cy="5786120"/>
          </a:xfrm>
          <a:prstGeom prst="rect">
            <a:avLst/>
          </a:prstGeom>
        </p:spPr>
      </p:pic>
      <p:pic>
        <p:nvPicPr>
          <p:cNvPr id="83" name="图片占位符 5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1295400" y="577215"/>
            <a:ext cx="4883150" cy="5715000"/>
          </a:xfrm>
          <a:custGeom>
            <a:avLst/>
            <a:gdLst>
              <a:gd name="connsiteX0" fmla="*/ 0 w 7200899"/>
              <a:gd name="connsiteY0" fmla="*/ 0 h 5153027"/>
              <a:gd name="connsiteX1" fmla="*/ 7200899 w 7200899"/>
              <a:gd name="connsiteY1" fmla="*/ 0 h 5153027"/>
              <a:gd name="connsiteX2" fmla="*/ 7200899 w 7200899"/>
              <a:gd name="connsiteY2" fmla="*/ 5153027 h 5153027"/>
              <a:gd name="connsiteX3" fmla="*/ 0 w 7200899"/>
              <a:gd name="connsiteY3" fmla="*/ 5153027 h 51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99" h="5153027">
                <a:moveTo>
                  <a:pt x="0" y="0"/>
                </a:moveTo>
                <a:lnTo>
                  <a:pt x="7200899" y="0"/>
                </a:lnTo>
                <a:lnTo>
                  <a:pt x="7200899" y="5153027"/>
                </a:lnTo>
                <a:lnTo>
                  <a:pt x="0" y="5153027"/>
                </a:lnTo>
                <a:close/>
              </a:path>
            </a:pathLst>
          </a:custGeom>
          <a:solidFill>
            <a:srgbClr val="8AA3B9"/>
          </a:solidFill>
          <a:effectLst>
            <a:outerShdw blurRad="1270000" dist="8890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88" name="Rectangle 23"/>
          <p:cNvSpPr/>
          <p:nvPr/>
        </p:nvSpPr>
        <p:spPr>
          <a:xfrm>
            <a:off x="6580505" y="832485"/>
            <a:ext cx="5358130" cy="49695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sz="2800" b="1" dirty="0">
                <a:solidFill>
                  <a:schemeClr val="bg2">
                    <a:lumMod val="10000"/>
                    <a:alpha val="8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微信开发者平台+小程序开发框架：</a:t>
            </a:r>
            <a:endParaRPr lang="en-US" sz="2800" dirty="0">
              <a:solidFill>
                <a:schemeClr val="bg2">
                  <a:lumMod val="10000"/>
                  <a:alpha val="80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WXML(WeiXin Markup language) 用于描述页面的结构。</a:t>
            </a:r>
            <a:endParaRPr lang="en-US" sz="2000" b="0" dirty="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WXS(WeiXin Script) 是小程序的一套脚本语言，结合 WXML，可以构建出页面的结构。</a:t>
            </a:r>
            <a:endParaRPr lang="en-US" sz="2000" b="0" dirty="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WXSS(WeiXin Style Sheet) 用于描述页面的样式。</a:t>
            </a:r>
            <a:endParaRPr lang="en-US" sz="2000" dirty="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10000"/>
                    <a:alpha val="8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宝塔面板+阿里云服务器：</a:t>
            </a:r>
            <a:endParaRPr lang="en-US" sz="2800" b="1" dirty="0">
              <a:solidFill>
                <a:schemeClr val="bg2">
                  <a:lumMod val="10000"/>
                  <a:alpha val="80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cenos系统</a:t>
            </a:r>
            <a:endParaRPr lang="en-US" sz="2400" b="0" dirty="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Nginx 1.20</a:t>
            </a:r>
            <a:endParaRPr lang="en-US" sz="2400" b="0" dirty="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PHP7.2</a:t>
            </a:r>
            <a:endParaRPr lang="en-US" sz="2400" b="0" dirty="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  <a:alpha val="8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MySQL 5.6</a:t>
            </a:r>
            <a:endParaRPr lang="zh-CN" altLang="en-US" sz="2400">
              <a:solidFill>
                <a:schemeClr val="bg2">
                  <a:lumMod val="10000"/>
                  <a:alpha val="8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>
              <a:defRPr/>
            </a:pPr>
            <a:endParaRPr lang="en-US" sz="2400" noProof="1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4224562"/>
            <a:ext cx="12192000" cy="2667001"/>
          </a:xfrm>
          <a:prstGeom prst="rect">
            <a:avLst/>
          </a:prstGeom>
        </p:spPr>
      </p:pic>
      <p:sp>
        <p:nvSpPr>
          <p:cNvPr id="20" name="Shape 2779"/>
          <p:cNvSpPr/>
          <p:nvPr/>
        </p:nvSpPr>
        <p:spPr>
          <a:xfrm>
            <a:off x="7278733" y="946633"/>
            <a:ext cx="380367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21" name="Shape 2782"/>
          <p:cNvSpPr/>
          <p:nvPr/>
        </p:nvSpPr>
        <p:spPr>
          <a:xfrm>
            <a:off x="4587292" y="1020929"/>
            <a:ext cx="523507" cy="45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22" name="Shape 2783"/>
          <p:cNvSpPr/>
          <p:nvPr/>
        </p:nvSpPr>
        <p:spPr>
          <a:xfrm>
            <a:off x="9854549" y="985322"/>
            <a:ext cx="523004" cy="45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24" name="Shape 2778"/>
          <p:cNvSpPr/>
          <p:nvPr/>
        </p:nvSpPr>
        <p:spPr>
          <a:xfrm>
            <a:off x="1933844" y="985322"/>
            <a:ext cx="523004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60022" y="1623634"/>
            <a:ext cx="12566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NO.ONE</a:t>
            </a:r>
            <a:endParaRPr lang="en-US" sz="2000" spc="600" dirty="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1110" y="2216376"/>
            <a:ext cx="2188473" cy="3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5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登录和主页</a:t>
            </a:r>
            <a:endParaRPr lang="en-US" sz="2800" b="1" spc="15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179" y="1623634"/>
            <a:ext cx="12954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NO.TWO</a:t>
            </a:r>
            <a:endParaRPr lang="en-US" sz="2000" spc="600" dirty="0"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9015" y="2157730"/>
            <a:ext cx="2608580" cy="3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5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对话、绘画</a:t>
            </a:r>
            <a:endParaRPr lang="en-US" sz="1000" b="1" spc="15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50435" y="1623634"/>
            <a:ext cx="12382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NO.THR</a:t>
            </a:r>
            <a:endParaRPr lang="en-US" sz="1600" spc="600" dirty="0"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810" y="2065020"/>
            <a:ext cx="2218055" cy="419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185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创作工具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ctr">
              <a:lnSpc>
                <a:spcPts val="1850"/>
              </a:lnSpc>
            </a:pPr>
            <a:endParaRPr lang="zh-CN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pPr algn="ctr">
              <a:lnSpc>
                <a:spcPts val="1850"/>
              </a:lnSpc>
            </a:pPr>
            <a:endParaRPr lang="en-US" sz="1000" b="1" spc="15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94047" y="1623634"/>
            <a:ext cx="1231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NO.FOU</a:t>
            </a:r>
            <a:endParaRPr lang="en-US" sz="1600" spc="600" dirty="0"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1815" y="2169386"/>
            <a:ext cx="2188473" cy="3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5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lt"/>
              </a:rPr>
              <a:t>对话查询</a:t>
            </a:r>
            <a:endParaRPr lang="en-US" sz="1000" b="1" spc="15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 rot="10800000">
            <a:off x="1248229" y="2920387"/>
            <a:ext cx="9826489" cy="4073583"/>
            <a:chOff x="1248229" y="1238645"/>
            <a:chExt cx="9826489" cy="4073583"/>
          </a:xfrm>
        </p:grpSpPr>
        <p:sp>
          <p:nvSpPr>
            <p:cNvPr id="38" name="任意多边形: 形状 37"/>
            <p:cNvSpPr/>
            <p:nvPr/>
          </p:nvSpPr>
          <p:spPr>
            <a:xfrm flipH="1">
              <a:off x="5936660" y="1727199"/>
              <a:ext cx="5138058" cy="3585029"/>
            </a:xfrm>
            <a:custGeom>
              <a:avLst/>
              <a:gdLst>
                <a:gd name="connsiteX0" fmla="*/ 348343 w 5138057"/>
                <a:gd name="connsiteY0" fmla="*/ 0 h 3585029"/>
                <a:gd name="connsiteX1" fmla="*/ 0 w 5138057"/>
                <a:gd name="connsiteY1" fmla="*/ 3585029 h 3585029"/>
                <a:gd name="connsiteX2" fmla="*/ 5138057 w 5138057"/>
                <a:gd name="connsiteY2" fmla="*/ 3251200 h 3585029"/>
                <a:gd name="connsiteX3" fmla="*/ 957943 w 5138057"/>
                <a:gd name="connsiteY3" fmla="*/ 2714172 h 3585029"/>
                <a:gd name="connsiteX4" fmla="*/ 754743 w 5138057"/>
                <a:gd name="connsiteY4" fmla="*/ 2496458 h 3585029"/>
                <a:gd name="connsiteX5" fmla="*/ 348343 w 5138057"/>
                <a:gd name="connsiteY5" fmla="*/ 0 h 35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38057" h="3585029">
                  <a:moveTo>
                    <a:pt x="348343" y="0"/>
                  </a:moveTo>
                  <a:lnTo>
                    <a:pt x="0" y="3585029"/>
                  </a:lnTo>
                  <a:lnTo>
                    <a:pt x="5138057" y="3251200"/>
                  </a:lnTo>
                  <a:lnTo>
                    <a:pt x="957943" y="2714172"/>
                  </a:lnTo>
                  <a:lnTo>
                    <a:pt x="754743" y="2496458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8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248229" y="1727199"/>
              <a:ext cx="5138057" cy="3585029"/>
            </a:xfrm>
            <a:custGeom>
              <a:avLst/>
              <a:gdLst>
                <a:gd name="connsiteX0" fmla="*/ 348343 w 5138057"/>
                <a:gd name="connsiteY0" fmla="*/ 0 h 3585029"/>
                <a:gd name="connsiteX1" fmla="*/ 0 w 5138057"/>
                <a:gd name="connsiteY1" fmla="*/ 3585029 h 3585029"/>
                <a:gd name="connsiteX2" fmla="*/ 5138057 w 5138057"/>
                <a:gd name="connsiteY2" fmla="*/ 3251200 h 3585029"/>
                <a:gd name="connsiteX3" fmla="*/ 957943 w 5138057"/>
                <a:gd name="connsiteY3" fmla="*/ 2714172 h 3585029"/>
                <a:gd name="connsiteX4" fmla="*/ 754743 w 5138057"/>
                <a:gd name="connsiteY4" fmla="*/ 2496458 h 3585029"/>
                <a:gd name="connsiteX5" fmla="*/ 348343 w 5138057"/>
                <a:gd name="connsiteY5" fmla="*/ 0 h 35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38057" h="3585029">
                  <a:moveTo>
                    <a:pt x="348343" y="0"/>
                  </a:moveTo>
                  <a:lnTo>
                    <a:pt x="0" y="3585029"/>
                  </a:lnTo>
                  <a:lnTo>
                    <a:pt x="5138057" y="3251200"/>
                  </a:lnTo>
                  <a:lnTo>
                    <a:pt x="957943" y="2714172"/>
                  </a:lnTo>
                  <a:lnTo>
                    <a:pt x="754743" y="2496458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8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555474" y="1238645"/>
              <a:ext cx="9226826" cy="3776870"/>
            </a:xfrm>
            <a:custGeom>
              <a:avLst/>
              <a:gdLst>
                <a:gd name="connsiteX0" fmla="*/ 0 w 9226826"/>
                <a:gd name="connsiteY0" fmla="*/ 0 h 3776870"/>
                <a:gd name="connsiteX1" fmla="*/ 9226826 w 9226826"/>
                <a:gd name="connsiteY1" fmla="*/ 0 h 3776870"/>
                <a:gd name="connsiteX2" fmla="*/ 9226826 w 9226826"/>
                <a:gd name="connsiteY2" fmla="*/ 3776870 h 3776870"/>
                <a:gd name="connsiteX3" fmla="*/ 0 w 9226826"/>
                <a:gd name="connsiteY3" fmla="*/ 3776870 h 3776870"/>
                <a:gd name="connsiteX4" fmla="*/ 0 w 9226826"/>
                <a:gd name="connsiteY4" fmla="*/ 0 h 3776870"/>
                <a:gd name="connsiteX5" fmla="*/ 609602 w 9226826"/>
                <a:gd name="connsiteY5" fmla="*/ 641967 h 3776870"/>
                <a:gd name="connsiteX6" fmla="*/ 609602 w 9226826"/>
                <a:gd name="connsiteY6" fmla="*/ 2756452 h 3776870"/>
                <a:gd name="connsiteX7" fmla="*/ 8617226 w 9226826"/>
                <a:gd name="connsiteY7" fmla="*/ 2756452 h 3776870"/>
                <a:gd name="connsiteX8" fmla="*/ 8617226 w 9226826"/>
                <a:gd name="connsiteY8" fmla="*/ 641967 h 3776870"/>
                <a:gd name="connsiteX9" fmla="*/ 609602 w 9226826"/>
                <a:gd name="connsiteY9" fmla="*/ 641967 h 377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6826" h="3776870">
                  <a:moveTo>
                    <a:pt x="0" y="0"/>
                  </a:moveTo>
                  <a:lnTo>
                    <a:pt x="9226826" y="0"/>
                  </a:lnTo>
                  <a:lnTo>
                    <a:pt x="9226826" y="3776870"/>
                  </a:lnTo>
                  <a:lnTo>
                    <a:pt x="0" y="3776870"/>
                  </a:lnTo>
                  <a:lnTo>
                    <a:pt x="0" y="0"/>
                  </a:lnTo>
                  <a:close/>
                  <a:moveTo>
                    <a:pt x="609602" y="641967"/>
                  </a:moveTo>
                  <a:lnTo>
                    <a:pt x="609602" y="2756452"/>
                  </a:lnTo>
                  <a:lnTo>
                    <a:pt x="8617226" y="2756452"/>
                  </a:lnTo>
                  <a:lnTo>
                    <a:pt x="8617226" y="641967"/>
                  </a:lnTo>
                  <a:lnTo>
                    <a:pt x="609602" y="641967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2165076" y="1727199"/>
              <a:ext cx="8007624" cy="2280599"/>
            </a:xfrm>
            <a:custGeom>
              <a:avLst/>
              <a:gdLst>
                <a:gd name="connsiteX0" fmla="*/ 0 w 8007624"/>
                <a:gd name="connsiteY0" fmla="*/ 0 h 2114485"/>
                <a:gd name="connsiteX1" fmla="*/ 8007624 w 8007624"/>
                <a:gd name="connsiteY1" fmla="*/ 0 h 2114485"/>
                <a:gd name="connsiteX2" fmla="*/ 8007624 w 8007624"/>
                <a:gd name="connsiteY2" fmla="*/ 2114485 h 2114485"/>
                <a:gd name="connsiteX3" fmla="*/ 0 w 8007624"/>
                <a:gd name="connsiteY3" fmla="*/ 2114485 h 2114485"/>
                <a:gd name="connsiteX4" fmla="*/ 0 w 8007624"/>
                <a:gd name="connsiteY4" fmla="*/ 0 h 211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7624" h="2114485">
                  <a:moveTo>
                    <a:pt x="0" y="0"/>
                  </a:moveTo>
                  <a:lnTo>
                    <a:pt x="8007624" y="0"/>
                  </a:lnTo>
                  <a:lnTo>
                    <a:pt x="8007624" y="2114485"/>
                  </a:lnTo>
                  <a:lnTo>
                    <a:pt x="0" y="211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2" name="TextBox 48"/>
          <p:cNvSpPr txBox="1"/>
          <p:nvPr/>
        </p:nvSpPr>
        <p:spPr>
          <a:xfrm>
            <a:off x="2299351" y="4832031"/>
            <a:ext cx="7555198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1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 ranges in scale from</a:t>
            </a:r>
            <a:endParaRPr lang="en-US" sz="1200" spc="1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17"/>
          <p:cNvSpPr txBox="1"/>
          <p:nvPr/>
        </p:nvSpPr>
        <p:spPr>
          <a:xfrm>
            <a:off x="2871153" y="4220137"/>
            <a:ext cx="648779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latin typeface="华文新魏" panose="02010800040101010101" charset="-122"/>
                <a:ea typeface="华文新魏" panose="02010800040101010101" charset="-122"/>
                <a:sym typeface="+mn-ea"/>
              </a:rPr>
              <a:t>功能模块演示</a:t>
            </a:r>
            <a:endParaRPr lang="en-US" sz="4800" spc="300" dirty="0">
              <a:cs typeface="+mn-ea"/>
              <a:sym typeface="+mn-lt"/>
            </a:endParaRPr>
          </a:p>
        </p:txBody>
      </p:sp>
      <p:sp>
        <p:nvSpPr>
          <p:cNvPr id="44" name="TextBox 18"/>
          <p:cNvSpPr txBox="1"/>
          <p:nvPr/>
        </p:nvSpPr>
        <p:spPr>
          <a:xfrm>
            <a:off x="4219013" y="3990068"/>
            <a:ext cx="3792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cs typeface="+mn-ea"/>
                <a:sym typeface="+mn-lt"/>
              </a:rPr>
              <a:t>WRITE HERE SOMETHING</a:t>
            </a:r>
            <a:endParaRPr lang="en-US" sz="800" spc="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0" y="333057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000" b="1" i="1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import</a:t>
            </a:r>
            <a:r>
              <a:rPr lang="en-US" altLang="en-US" sz="2000" b="1" i="1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ant</a:t>
            </a:r>
            <a:endParaRPr lang="en-US" altLang="en-US" sz="2000" b="1" i="1" spc="3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29"/>
          <p:cNvSpPr txBox="1"/>
          <p:nvPr>
            <p:custDataLst>
              <p:tags r:id="rId2"/>
            </p:custDataLst>
          </p:nvPr>
        </p:nvSpPr>
        <p:spPr>
          <a:xfrm>
            <a:off x="6480810" y="2520315"/>
            <a:ext cx="2218055" cy="419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185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角色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扮演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ctr">
              <a:lnSpc>
                <a:spcPts val="1850"/>
              </a:lnSpc>
            </a:pPr>
            <a:endParaRPr lang="zh-CN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pPr algn="ctr">
              <a:lnSpc>
                <a:spcPts val="1850"/>
              </a:lnSpc>
            </a:pPr>
            <a:endParaRPr lang="en-US" sz="1000" b="1" spc="15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4" name="TextBox 27"/>
          <p:cNvSpPr txBox="1"/>
          <p:nvPr>
            <p:custDataLst>
              <p:tags r:id="rId3"/>
            </p:custDataLst>
          </p:nvPr>
        </p:nvSpPr>
        <p:spPr>
          <a:xfrm>
            <a:off x="3450590" y="2567305"/>
            <a:ext cx="2608580" cy="3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185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sym typeface="+mn-lt"/>
              </a:rPr>
              <a:t>充值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700897" y="1586774"/>
            <a:ext cx="9534071" cy="4073583"/>
            <a:chOff x="1248229" y="1238645"/>
            <a:chExt cx="9534071" cy="4073583"/>
          </a:xfrm>
        </p:grpSpPr>
        <p:sp>
          <p:nvSpPr>
            <p:cNvPr id="21" name="任意多边形: 形状 20"/>
            <p:cNvSpPr/>
            <p:nvPr/>
          </p:nvSpPr>
          <p:spPr>
            <a:xfrm>
              <a:off x="1248229" y="1727199"/>
              <a:ext cx="5138057" cy="3585029"/>
            </a:xfrm>
            <a:custGeom>
              <a:avLst/>
              <a:gdLst>
                <a:gd name="connsiteX0" fmla="*/ 348343 w 5138057"/>
                <a:gd name="connsiteY0" fmla="*/ 0 h 3585029"/>
                <a:gd name="connsiteX1" fmla="*/ 0 w 5138057"/>
                <a:gd name="connsiteY1" fmla="*/ 3585029 h 3585029"/>
                <a:gd name="connsiteX2" fmla="*/ 5138057 w 5138057"/>
                <a:gd name="connsiteY2" fmla="*/ 3251200 h 3585029"/>
                <a:gd name="connsiteX3" fmla="*/ 957943 w 5138057"/>
                <a:gd name="connsiteY3" fmla="*/ 2714172 h 3585029"/>
                <a:gd name="connsiteX4" fmla="*/ 754743 w 5138057"/>
                <a:gd name="connsiteY4" fmla="*/ 2496458 h 3585029"/>
                <a:gd name="connsiteX5" fmla="*/ 348343 w 5138057"/>
                <a:gd name="connsiteY5" fmla="*/ 0 h 35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38057" h="3585029">
                  <a:moveTo>
                    <a:pt x="348343" y="0"/>
                  </a:moveTo>
                  <a:lnTo>
                    <a:pt x="0" y="3585029"/>
                  </a:lnTo>
                  <a:lnTo>
                    <a:pt x="5138057" y="3251200"/>
                  </a:lnTo>
                  <a:lnTo>
                    <a:pt x="957943" y="2714172"/>
                  </a:lnTo>
                  <a:lnTo>
                    <a:pt x="754743" y="2496458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8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555474" y="1238645"/>
              <a:ext cx="9226826" cy="3776870"/>
            </a:xfrm>
            <a:custGeom>
              <a:avLst/>
              <a:gdLst>
                <a:gd name="connsiteX0" fmla="*/ 0 w 9226826"/>
                <a:gd name="connsiteY0" fmla="*/ 0 h 3776870"/>
                <a:gd name="connsiteX1" fmla="*/ 9226826 w 9226826"/>
                <a:gd name="connsiteY1" fmla="*/ 0 h 3776870"/>
                <a:gd name="connsiteX2" fmla="*/ 9226826 w 9226826"/>
                <a:gd name="connsiteY2" fmla="*/ 3776870 h 3776870"/>
                <a:gd name="connsiteX3" fmla="*/ 0 w 9226826"/>
                <a:gd name="connsiteY3" fmla="*/ 3776870 h 3776870"/>
                <a:gd name="connsiteX4" fmla="*/ 0 w 9226826"/>
                <a:gd name="connsiteY4" fmla="*/ 0 h 3776870"/>
                <a:gd name="connsiteX5" fmla="*/ 609602 w 9226826"/>
                <a:gd name="connsiteY5" fmla="*/ 641967 h 3776870"/>
                <a:gd name="connsiteX6" fmla="*/ 609602 w 9226826"/>
                <a:gd name="connsiteY6" fmla="*/ 2756452 h 3776870"/>
                <a:gd name="connsiteX7" fmla="*/ 8617226 w 9226826"/>
                <a:gd name="connsiteY7" fmla="*/ 2756452 h 3776870"/>
                <a:gd name="connsiteX8" fmla="*/ 8617226 w 9226826"/>
                <a:gd name="connsiteY8" fmla="*/ 641967 h 3776870"/>
                <a:gd name="connsiteX9" fmla="*/ 609602 w 9226826"/>
                <a:gd name="connsiteY9" fmla="*/ 641967 h 377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6826" h="3776870">
                  <a:moveTo>
                    <a:pt x="0" y="0"/>
                  </a:moveTo>
                  <a:lnTo>
                    <a:pt x="9226826" y="0"/>
                  </a:lnTo>
                  <a:lnTo>
                    <a:pt x="9226826" y="3776870"/>
                  </a:lnTo>
                  <a:lnTo>
                    <a:pt x="0" y="3776870"/>
                  </a:lnTo>
                  <a:lnTo>
                    <a:pt x="0" y="0"/>
                  </a:lnTo>
                  <a:close/>
                  <a:moveTo>
                    <a:pt x="609602" y="641967"/>
                  </a:moveTo>
                  <a:lnTo>
                    <a:pt x="609602" y="2756452"/>
                  </a:lnTo>
                  <a:lnTo>
                    <a:pt x="8617226" y="2756452"/>
                  </a:lnTo>
                  <a:lnTo>
                    <a:pt x="8617226" y="641967"/>
                  </a:lnTo>
                  <a:lnTo>
                    <a:pt x="609602" y="641967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2165076" y="1727199"/>
              <a:ext cx="8007624" cy="2280599"/>
            </a:xfrm>
            <a:custGeom>
              <a:avLst/>
              <a:gdLst>
                <a:gd name="connsiteX0" fmla="*/ 0 w 8007624"/>
                <a:gd name="connsiteY0" fmla="*/ 0 h 2114485"/>
                <a:gd name="connsiteX1" fmla="*/ 8007624 w 8007624"/>
                <a:gd name="connsiteY1" fmla="*/ 0 h 2114485"/>
                <a:gd name="connsiteX2" fmla="*/ 8007624 w 8007624"/>
                <a:gd name="connsiteY2" fmla="*/ 2114485 h 2114485"/>
                <a:gd name="connsiteX3" fmla="*/ 0 w 8007624"/>
                <a:gd name="connsiteY3" fmla="*/ 2114485 h 2114485"/>
                <a:gd name="connsiteX4" fmla="*/ 0 w 8007624"/>
                <a:gd name="connsiteY4" fmla="*/ 0 h 211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7624" h="2114485">
                  <a:moveTo>
                    <a:pt x="0" y="0"/>
                  </a:moveTo>
                  <a:lnTo>
                    <a:pt x="8007624" y="0"/>
                  </a:lnTo>
                  <a:lnTo>
                    <a:pt x="8007624" y="2114485"/>
                  </a:lnTo>
                  <a:lnTo>
                    <a:pt x="0" y="211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25433" y="2362738"/>
            <a:ext cx="5805124" cy="1993189"/>
            <a:chOff x="5005698" y="2362738"/>
            <a:chExt cx="5805124" cy="1993189"/>
          </a:xfrm>
        </p:grpSpPr>
        <p:sp>
          <p:nvSpPr>
            <p:cNvPr id="32" name="矩形 31"/>
            <p:cNvSpPr/>
            <p:nvPr/>
          </p:nvSpPr>
          <p:spPr>
            <a:xfrm>
              <a:off x="5005698" y="3006895"/>
              <a:ext cx="5805124" cy="1349032"/>
            </a:xfrm>
            <a:prstGeom prst="rect">
              <a:avLst/>
            </a:prstGeom>
          </p:spPr>
          <p:txBody>
            <a:bodyPr wrap="square" lIns="91448" tIns="45724" rIns="91448" bIns="45724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This text will not appear in a consistent order. Using default text is a simple way to create the appearance of content without having to create it. Humans are creative beings. If it is not real text, they will focus on the design.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095233" y="2362738"/>
              <a:ext cx="4867910" cy="9690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4800"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登录和主页</a:t>
              </a:r>
              <a:endParaRPr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72128" y="-114864"/>
            <a:ext cx="5602816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ea"/>
                <a:sym typeface="+mn-lt"/>
              </a:rPr>
              <a:t>01</a:t>
            </a:r>
            <a:endParaRPr lang="zh-CN" altLang="en-US" sz="344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HarmonyOS Sans SC Black" panose="00000A00000000000000" pitchFamily="2" charset="-122"/>
              <a:ea typeface="HarmonyOS Sans SC Black" panose="00000A00000000000000" pitchFamily="2" charset="-122"/>
              <a:cs typeface="+mn-ea"/>
              <a:sym typeface="+mn-lt"/>
            </a:endParaRPr>
          </a:p>
        </p:txBody>
      </p:sp>
      <p:sp>
        <p:nvSpPr>
          <p:cNvPr id="20" name="TextBox 9"/>
          <p:cNvSpPr txBox="1"/>
          <p:nvPr/>
        </p:nvSpPr>
        <p:spPr>
          <a:xfrm rot="10800000">
            <a:off x="8962342" y="1913132"/>
            <a:ext cx="233662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  <a:cs typeface="+mn-ea"/>
                <a:sym typeface="+mn-lt"/>
              </a:rPr>
              <a:t>“</a:t>
            </a:r>
            <a:endParaRPr lang="en-US" sz="28700" b="1" dirty="0">
              <a:solidFill>
                <a:schemeClr val="tx1">
                  <a:lumMod val="95000"/>
                  <a:lumOff val="5000"/>
                  <a:alpha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6000" y="2274396"/>
            <a:ext cx="434798" cy="88136"/>
            <a:chOff x="5754255" y="6262253"/>
            <a:chExt cx="683490" cy="138546"/>
          </a:xfrm>
        </p:grpSpPr>
        <p:sp>
          <p:nvSpPr>
            <p:cNvPr id="35" name="椭圆 34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06708" y="4279976"/>
            <a:ext cx="3081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</a:t>
            </a:r>
            <a:endParaRPr lang="en-US" altLang="zh-CN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r>
              <a:rPr lang="en-US" altLang="zh-CN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ONE</a:t>
            </a:r>
            <a:endParaRPr lang="zh-CN" altLang="en-US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21386" y="4361981"/>
            <a:ext cx="1631700" cy="99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功能模块演示</a:t>
            </a:r>
            <a:endParaRPr lang="zh-CN" altLang="en-US" sz="5400"/>
          </a:p>
        </p:txBody>
      </p:sp>
      <p:pic>
        <p:nvPicPr>
          <p:cNvPr id="3" name="图片 2" descr="A]3I~9)~PIV_QDD)C7CR)H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315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功能模块演示</a:t>
            </a:r>
            <a:endParaRPr lang="zh-CN" altLang="en-US" sz="5400"/>
          </a:p>
        </p:txBody>
      </p:sp>
      <p:pic>
        <p:nvPicPr>
          <p:cNvPr id="3" name="图片 2" descr="GD8A}541[GFW)H~Y`MR](}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700897" y="1586774"/>
            <a:ext cx="9534071" cy="4073583"/>
            <a:chOff x="1248229" y="1238645"/>
            <a:chExt cx="9534071" cy="4073583"/>
          </a:xfrm>
        </p:grpSpPr>
        <p:sp>
          <p:nvSpPr>
            <p:cNvPr id="21" name="任意多边形: 形状 20"/>
            <p:cNvSpPr/>
            <p:nvPr/>
          </p:nvSpPr>
          <p:spPr>
            <a:xfrm>
              <a:off x="1248229" y="1727199"/>
              <a:ext cx="5138057" cy="3585029"/>
            </a:xfrm>
            <a:custGeom>
              <a:avLst/>
              <a:gdLst>
                <a:gd name="connsiteX0" fmla="*/ 348343 w 5138057"/>
                <a:gd name="connsiteY0" fmla="*/ 0 h 3585029"/>
                <a:gd name="connsiteX1" fmla="*/ 0 w 5138057"/>
                <a:gd name="connsiteY1" fmla="*/ 3585029 h 3585029"/>
                <a:gd name="connsiteX2" fmla="*/ 5138057 w 5138057"/>
                <a:gd name="connsiteY2" fmla="*/ 3251200 h 3585029"/>
                <a:gd name="connsiteX3" fmla="*/ 957943 w 5138057"/>
                <a:gd name="connsiteY3" fmla="*/ 2714172 h 3585029"/>
                <a:gd name="connsiteX4" fmla="*/ 754743 w 5138057"/>
                <a:gd name="connsiteY4" fmla="*/ 2496458 h 3585029"/>
                <a:gd name="connsiteX5" fmla="*/ 348343 w 5138057"/>
                <a:gd name="connsiteY5" fmla="*/ 0 h 35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38057" h="3585029">
                  <a:moveTo>
                    <a:pt x="348343" y="0"/>
                  </a:moveTo>
                  <a:lnTo>
                    <a:pt x="0" y="3585029"/>
                  </a:lnTo>
                  <a:lnTo>
                    <a:pt x="5138057" y="3251200"/>
                  </a:lnTo>
                  <a:lnTo>
                    <a:pt x="957943" y="2714172"/>
                  </a:lnTo>
                  <a:lnTo>
                    <a:pt x="754743" y="2496458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8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555474" y="1238645"/>
              <a:ext cx="9226826" cy="3776870"/>
            </a:xfrm>
            <a:custGeom>
              <a:avLst/>
              <a:gdLst>
                <a:gd name="connsiteX0" fmla="*/ 0 w 9226826"/>
                <a:gd name="connsiteY0" fmla="*/ 0 h 3776870"/>
                <a:gd name="connsiteX1" fmla="*/ 9226826 w 9226826"/>
                <a:gd name="connsiteY1" fmla="*/ 0 h 3776870"/>
                <a:gd name="connsiteX2" fmla="*/ 9226826 w 9226826"/>
                <a:gd name="connsiteY2" fmla="*/ 3776870 h 3776870"/>
                <a:gd name="connsiteX3" fmla="*/ 0 w 9226826"/>
                <a:gd name="connsiteY3" fmla="*/ 3776870 h 3776870"/>
                <a:gd name="connsiteX4" fmla="*/ 0 w 9226826"/>
                <a:gd name="connsiteY4" fmla="*/ 0 h 3776870"/>
                <a:gd name="connsiteX5" fmla="*/ 609602 w 9226826"/>
                <a:gd name="connsiteY5" fmla="*/ 641967 h 3776870"/>
                <a:gd name="connsiteX6" fmla="*/ 609602 w 9226826"/>
                <a:gd name="connsiteY6" fmla="*/ 2756452 h 3776870"/>
                <a:gd name="connsiteX7" fmla="*/ 8617226 w 9226826"/>
                <a:gd name="connsiteY7" fmla="*/ 2756452 h 3776870"/>
                <a:gd name="connsiteX8" fmla="*/ 8617226 w 9226826"/>
                <a:gd name="connsiteY8" fmla="*/ 641967 h 3776870"/>
                <a:gd name="connsiteX9" fmla="*/ 609602 w 9226826"/>
                <a:gd name="connsiteY9" fmla="*/ 641967 h 377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6826" h="3776870">
                  <a:moveTo>
                    <a:pt x="0" y="0"/>
                  </a:moveTo>
                  <a:lnTo>
                    <a:pt x="9226826" y="0"/>
                  </a:lnTo>
                  <a:lnTo>
                    <a:pt x="9226826" y="3776870"/>
                  </a:lnTo>
                  <a:lnTo>
                    <a:pt x="0" y="3776870"/>
                  </a:lnTo>
                  <a:lnTo>
                    <a:pt x="0" y="0"/>
                  </a:lnTo>
                  <a:close/>
                  <a:moveTo>
                    <a:pt x="609602" y="641967"/>
                  </a:moveTo>
                  <a:lnTo>
                    <a:pt x="609602" y="2756452"/>
                  </a:lnTo>
                  <a:lnTo>
                    <a:pt x="8617226" y="2756452"/>
                  </a:lnTo>
                  <a:lnTo>
                    <a:pt x="8617226" y="641967"/>
                  </a:lnTo>
                  <a:lnTo>
                    <a:pt x="609602" y="641967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2165076" y="1727199"/>
              <a:ext cx="8007624" cy="2280599"/>
            </a:xfrm>
            <a:custGeom>
              <a:avLst/>
              <a:gdLst>
                <a:gd name="connsiteX0" fmla="*/ 0 w 8007624"/>
                <a:gd name="connsiteY0" fmla="*/ 0 h 2114485"/>
                <a:gd name="connsiteX1" fmla="*/ 8007624 w 8007624"/>
                <a:gd name="connsiteY1" fmla="*/ 0 h 2114485"/>
                <a:gd name="connsiteX2" fmla="*/ 8007624 w 8007624"/>
                <a:gd name="connsiteY2" fmla="*/ 2114485 h 2114485"/>
                <a:gd name="connsiteX3" fmla="*/ 0 w 8007624"/>
                <a:gd name="connsiteY3" fmla="*/ 2114485 h 2114485"/>
                <a:gd name="connsiteX4" fmla="*/ 0 w 8007624"/>
                <a:gd name="connsiteY4" fmla="*/ 0 h 211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7624" h="2114485">
                  <a:moveTo>
                    <a:pt x="0" y="0"/>
                  </a:moveTo>
                  <a:lnTo>
                    <a:pt x="8007624" y="0"/>
                  </a:lnTo>
                  <a:lnTo>
                    <a:pt x="8007624" y="2114485"/>
                  </a:lnTo>
                  <a:lnTo>
                    <a:pt x="0" y="211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77607" y="2362738"/>
            <a:ext cx="5852950" cy="1993189"/>
            <a:chOff x="4957872" y="2362738"/>
            <a:chExt cx="5852950" cy="1993189"/>
          </a:xfrm>
        </p:grpSpPr>
        <p:sp>
          <p:nvSpPr>
            <p:cNvPr id="32" name="矩形 31"/>
            <p:cNvSpPr/>
            <p:nvPr/>
          </p:nvSpPr>
          <p:spPr>
            <a:xfrm>
              <a:off x="5005698" y="3006895"/>
              <a:ext cx="5805124" cy="1349032"/>
            </a:xfrm>
            <a:prstGeom prst="rect">
              <a:avLst/>
            </a:prstGeom>
          </p:spPr>
          <p:txBody>
            <a:bodyPr wrap="square" lIns="91448" tIns="45724" rIns="91448" bIns="45724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This text will not appear in a consistent order. Using default text is a simple way to create the appearance of content without having to create it. Humans are creative beings. If it is not real text, they will focus on the design.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957872" y="2362738"/>
              <a:ext cx="532130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对话、绘画、充值</a:t>
              </a:r>
              <a:endParaRPr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72128" y="-114864"/>
            <a:ext cx="5602816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ea"/>
                <a:sym typeface="+mn-lt"/>
              </a:rPr>
              <a:t>02</a:t>
            </a:r>
            <a:endParaRPr lang="zh-CN" altLang="en-US" sz="344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HarmonyOS Sans SC Black" panose="00000A00000000000000" pitchFamily="2" charset="-122"/>
              <a:ea typeface="HarmonyOS Sans SC Black" panose="00000A00000000000000" pitchFamily="2" charset="-122"/>
              <a:cs typeface="+mn-ea"/>
              <a:sym typeface="+mn-lt"/>
            </a:endParaRPr>
          </a:p>
        </p:txBody>
      </p:sp>
      <p:sp>
        <p:nvSpPr>
          <p:cNvPr id="20" name="TextBox 9"/>
          <p:cNvSpPr txBox="1"/>
          <p:nvPr/>
        </p:nvSpPr>
        <p:spPr>
          <a:xfrm rot="10800000">
            <a:off x="8902017" y="1912497"/>
            <a:ext cx="233662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  <a:cs typeface="+mn-ea"/>
                <a:sym typeface="+mn-lt"/>
              </a:rPr>
              <a:t>“</a:t>
            </a:r>
            <a:endParaRPr lang="en-US" sz="28700" b="1" dirty="0">
              <a:solidFill>
                <a:schemeClr val="tx1">
                  <a:lumMod val="95000"/>
                  <a:lumOff val="5000"/>
                  <a:alpha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6000" y="2274396"/>
            <a:ext cx="434798" cy="88136"/>
            <a:chOff x="5754255" y="6262253"/>
            <a:chExt cx="683490" cy="138546"/>
          </a:xfrm>
        </p:grpSpPr>
        <p:sp>
          <p:nvSpPr>
            <p:cNvPr id="35" name="椭圆 34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06708" y="4279976"/>
            <a:ext cx="3081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</a:t>
            </a:r>
            <a:endParaRPr lang="en-US" altLang="zh-CN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r>
              <a:rPr lang="en-US" altLang="zh-CN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TWO</a:t>
            </a:r>
            <a:endParaRPr lang="zh-CN" altLang="en-US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21386" y="4361981"/>
            <a:ext cx="1631700" cy="99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功能模块演示</a:t>
            </a:r>
            <a:endParaRPr lang="zh-CN" altLang="en-US" sz="5400"/>
          </a:p>
        </p:txBody>
      </p:sp>
      <p:pic>
        <p:nvPicPr>
          <p:cNvPr id="3" name="图片 2" descr="22O(P~O1(0LL6K6[LNE1N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小程序</a:t>
            </a:r>
            <a:endParaRPr lang="zh-CN" altLang="en-US" sz="5400"/>
          </a:p>
        </p:txBody>
      </p:sp>
      <p:pic>
        <p:nvPicPr>
          <p:cNvPr id="3" name="图片 2" descr="XC9KVV2~8[FM08P7ZVJNJ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小程序</a:t>
            </a:r>
            <a:endParaRPr lang="zh-CN" altLang="en-US" sz="5400"/>
          </a:p>
        </p:txBody>
      </p:sp>
      <p:pic>
        <p:nvPicPr>
          <p:cNvPr id="3" name="图片 2" descr="XL4N1}9B)SRR`E6TN$X6_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84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255" y="2800350"/>
            <a:ext cx="7857490" cy="705485"/>
          </a:xfrm>
        </p:spPr>
        <p:txBody>
          <a:bodyPr>
            <a:noAutofit/>
          </a:bodyPr>
          <a:p>
            <a:pPr algn="ctr"/>
            <a:r>
              <a:rPr lang="zh-CN" altLang="en-US" sz="5400"/>
              <a:t>小程序</a:t>
            </a:r>
            <a:endParaRPr lang="zh-CN" altLang="en-US" sz="5400"/>
          </a:p>
        </p:txBody>
      </p:sp>
      <p:pic>
        <p:nvPicPr>
          <p:cNvPr id="3" name="图片 2" descr="P]F@_%BS1K]%_]764[UO8Q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5611173" cy="6858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473588" y="6499326"/>
            <a:ext cx="683490" cy="138546"/>
            <a:chOff x="5754255" y="6262253"/>
            <a:chExt cx="683490" cy="138546"/>
          </a:xfrm>
        </p:grpSpPr>
        <p:sp>
          <p:nvSpPr>
            <p:cNvPr id="27" name="椭圆 26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TextBox 9"/>
          <p:cNvSpPr txBox="1"/>
          <p:nvPr/>
        </p:nvSpPr>
        <p:spPr>
          <a:xfrm>
            <a:off x="6705579" y="2004782"/>
            <a:ext cx="48176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AIGC是什么？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6" name="TextBox 41"/>
          <p:cNvSpPr txBox="1"/>
          <p:nvPr/>
        </p:nvSpPr>
        <p:spPr>
          <a:xfrm>
            <a:off x="6835118" y="3470251"/>
            <a:ext cx="4558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AEACAC"/>
                </a:solidFill>
                <a:cs typeface="+mn-ea"/>
                <a:sym typeface="+mn-lt"/>
              </a:rPr>
              <a:t>This text will not appear in a consistent order. Using default text is a simple way to create the appearance of content without having to create it. Humans are creative beings. If it is not real text, they will focus on the design.</a:t>
            </a:r>
            <a:endParaRPr lang="en-US" sz="1200" i="1" dirty="0">
              <a:solidFill>
                <a:srgbClr val="AEACAC"/>
              </a:solidFill>
              <a:cs typeface="+mn-ea"/>
              <a:sym typeface="+mn-lt"/>
            </a:endParaRPr>
          </a:p>
        </p:txBody>
      </p:sp>
      <p:sp>
        <p:nvSpPr>
          <p:cNvPr id="37" name="Rectangle 18"/>
          <p:cNvSpPr/>
          <p:nvPr/>
        </p:nvSpPr>
        <p:spPr>
          <a:xfrm>
            <a:off x="6835119" y="3200494"/>
            <a:ext cx="3727865" cy="50205"/>
          </a:xfrm>
          <a:prstGeom prst="rect">
            <a:avLst/>
          </a:prstGeom>
          <a:solidFill>
            <a:srgbClr val="AEACAC"/>
          </a:solidFill>
          <a:ln>
            <a:solidFill>
              <a:srgbClr val="AE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A9B7E1"/>
              </a:solidFill>
              <a:cs typeface="+mn-ea"/>
              <a:sym typeface="+mn-lt"/>
            </a:endParaRPr>
          </a:p>
        </p:txBody>
      </p:sp>
      <p:grpSp>
        <p:nvGrpSpPr>
          <p:cNvPr id="39" name="PA_组合 16"/>
          <p:cNvGrpSpPr/>
          <p:nvPr>
            <p:custDataLst>
              <p:tags r:id="rId3"/>
            </p:custDataLst>
          </p:nvPr>
        </p:nvGrpSpPr>
        <p:grpSpPr>
          <a:xfrm>
            <a:off x="994080" y="4558849"/>
            <a:ext cx="5654108" cy="845080"/>
            <a:chOff x="1100293" y="5392001"/>
            <a:chExt cx="9586759" cy="1432866"/>
          </a:xfrm>
        </p:grpSpPr>
        <p:sp>
          <p:nvSpPr>
            <p:cNvPr id="40" name="Rectangle: Top Corners Rounded 17"/>
            <p:cNvSpPr/>
            <p:nvPr/>
          </p:nvSpPr>
          <p:spPr>
            <a:xfrm rot="5400000">
              <a:off x="5213640" y="1351454"/>
              <a:ext cx="1432864" cy="9513961"/>
            </a:xfrm>
            <a:prstGeom prst="round2SameRect">
              <a:avLst>
                <a:gd name="adj1" fmla="val 370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508000" dir="5400000" sx="90000" sy="90000" algn="t" rotWithShape="0">
                <a:srgbClr val="4B6D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85750"/>
              <a:endParaRPr lang="id-ID" sz="11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: Top Corners Rounded 18"/>
            <p:cNvSpPr/>
            <p:nvPr/>
          </p:nvSpPr>
          <p:spPr>
            <a:xfrm rot="16200000" flipH="1">
              <a:off x="422627" y="6069667"/>
              <a:ext cx="1432864" cy="77532"/>
            </a:xfrm>
            <a:prstGeom prst="round2SameRect">
              <a:avLst>
                <a:gd name="adj1" fmla="val 7299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85750"/>
              <a:endParaRPr lang="id-ID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Rectangle 19"/>
            <p:cNvSpPr/>
            <p:nvPr/>
          </p:nvSpPr>
          <p:spPr>
            <a:xfrm>
              <a:off x="1953554" y="5649779"/>
              <a:ext cx="7957768" cy="828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125" i="1" dirty="0">
                  <a:solidFill>
                    <a:prstClr val="white">
                      <a:lumMod val="50000"/>
                    </a:prstClr>
                  </a:solidFill>
                  <a:cs typeface="+mn-ea"/>
                  <a:sym typeface="+mn-lt"/>
                </a:rPr>
                <a:t>Your content to play here, or through paste in this box, and select only the text. Your content to play here</a:t>
              </a:r>
              <a:endParaRPr lang="id-ID" sz="1125" i="1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8573458" y="4291723"/>
            <a:ext cx="3618542" cy="258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H$5B}P5D7LLD%J7F[1VC4P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9J@N(S`_PQ}O7HQFUNJTL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TY@{TJO@7$}30N96H3K36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(F9R652Q]3]MSK[){DO]{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@P6BV6~(1T`B8(}1TWS0`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78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700897" y="1586774"/>
            <a:ext cx="9534071" cy="4073583"/>
            <a:chOff x="1248229" y="1238645"/>
            <a:chExt cx="9534071" cy="4073583"/>
          </a:xfrm>
        </p:grpSpPr>
        <p:sp>
          <p:nvSpPr>
            <p:cNvPr id="21" name="任意多边形: 形状 20"/>
            <p:cNvSpPr/>
            <p:nvPr/>
          </p:nvSpPr>
          <p:spPr>
            <a:xfrm>
              <a:off x="1248229" y="1727199"/>
              <a:ext cx="5138057" cy="3585029"/>
            </a:xfrm>
            <a:custGeom>
              <a:avLst/>
              <a:gdLst>
                <a:gd name="connsiteX0" fmla="*/ 348343 w 5138057"/>
                <a:gd name="connsiteY0" fmla="*/ 0 h 3585029"/>
                <a:gd name="connsiteX1" fmla="*/ 0 w 5138057"/>
                <a:gd name="connsiteY1" fmla="*/ 3585029 h 3585029"/>
                <a:gd name="connsiteX2" fmla="*/ 5138057 w 5138057"/>
                <a:gd name="connsiteY2" fmla="*/ 3251200 h 3585029"/>
                <a:gd name="connsiteX3" fmla="*/ 957943 w 5138057"/>
                <a:gd name="connsiteY3" fmla="*/ 2714172 h 3585029"/>
                <a:gd name="connsiteX4" fmla="*/ 754743 w 5138057"/>
                <a:gd name="connsiteY4" fmla="*/ 2496458 h 3585029"/>
                <a:gd name="connsiteX5" fmla="*/ 348343 w 5138057"/>
                <a:gd name="connsiteY5" fmla="*/ 0 h 35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38057" h="3585029">
                  <a:moveTo>
                    <a:pt x="348343" y="0"/>
                  </a:moveTo>
                  <a:lnTo>
                    <a:pt x="0" y="3585029"/>
                  </a:lnTo>
                  <a:lnTo>
                    <a:pt x="5138057" y="3251200"/>
                  </a:lnTo>
                  <a:lnTo>
                    <a:pt x="957943" y="2714172"/>
                  </a:lnTo>
                  <a:lnTo>
                    <a:pt x="754743" y="2496458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8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555474" y="1238645"/>
              <a:ext cx="9226826" cy="3776870"/>
            </a:xfrm>
            <a:custGeom>
              <a:avLst/>
              <a:gdLst>
                <a:gd name="connsiteX0" fmla="*/ 0 w 9226826"/>
                <a:gd name="connsiteY0" fmla="*/ 0 h 3776870"/>
                <a:gd name="connsiteX1" fmla="*/ 9226826 w 9226826"/>
                <a:gd name="connsiteY1" fmla="*/ 0 h 3776870"/>
                <a:gd name="connsiteX2" fmla="*/ 9226826 w 9226826"/>
                <a:gd name="connsiteY2" fmla="*/ 3776870 h 3776870"/>
                <a:gd name="connsiteX3" fmla="*/ 0 w 9226826"/>
                <a:gd name="connsiteY3" fmla="*/ 3776870 h 3776870"/>
                <a:gd name="connsiteX4" fmla="*/ 0 w 9226826"/>
                <a:gd name="connsiteY4" fmla="*/ 0 h 3776870"/>
                <a:gd name="connsiteX5" fmla="*/ 609602 w 9226826"/>
                <a:gd name="connsiteY5" fmla="*/ 641967 h 3776870"/>
                <a:gd name="connsiteX6" fmla="*/ 609602 w 9226826"/>
                <a:gd name="connsiteY6" fmla="*/ 2756452 h 3776870"/>
                <a:gd name="connsiteX7" fmla="*/ 8617226 w 9226826"/>
                <a:gd name="connsiteY7" fmla="*/ 2756452 h 3776870"/>
                <a:gd name="connsiteX8" fmla="*/ 8617226 w 9226826"/>
                <a:gd name="connsiteY8" fmla="*/ 641967 h 3776870"/>
                <a:gd name="connsiteX9" fmla="*/ 609602 w 9226826"/>
                <a:gd name="connsiteY9" fmla="*/ 641967 h 377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6826" h="3776870">
                  <a:moveTo>
                    <a:pt x="0" y="0"/>
                  </a:moveTo>
                  <a:lnTo>
                    <a:pt x="9226826" y="0"/>
                  </a:lnTo>
                  <a:lnTo>
                    <a:pt x="9226826" y="3776870"/>
                  </a:lnTo>
                  <a:lnTo>
                    <a:pt x="0" y="3776870"/>
                  </a:lnTo>
                  <a:lnTo>
                    <a:pt x="0" y="0"/>
                  </a:lnTo>
                  <a:close/>
                  <a:moveTo>
                    <a:pt x="609602" y="641967"/>
                  </a:moveTo>
                  <a:lnTo>
                    <a:pt x="609602" y="2756452"/>
                  </a:lnTo>
                  <a:lnTo>
                    <a:pt x="8617226" y="2756452"/>
                  </a:lnTo>
                  <a:lnTo>
                    <a:pt x="8617226" y="641967"/>
                  </a:lnTo>
                  <a:lnTo>
                    <a:pt x="609602" y="641967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2165076" y="1727199"/>
              <a:ext cx="8007624" cy="2280599"/>
            </a:xfrm>
            <a:custGeom>
              <a:avLst/>
              <a:gdLst>
                <a:gd name="connsiteX0" fmla="*/ 0 w 8007624"/>
                <a:gd name="connsiteY0" fmla="*/ 0 h 2114485"/>
                <a:gd name="connsiteX1" fmla="*/ 8007624 w 8007624"/>
                <a:gd name="connsiteY1" fmla="*/ 0 h 2114485"/>
                <a:gd name="connsiteX2" fmla="*/ 8007624 w 8007624"/>
                <a:gd name="connsiteY2" fmla="*/ 2114485 h 2114485"/>
                <a:gd name="connsiteX3" fmla="*/ 0 w 8007624"/>
                <a:gd name="connsiteY3" fmla="*/ 2114485 h 2114485"/>
                <a:gd name="connsiteX4" fmla="*/ 0 w 8007624"/>
                <a:gd name="connsiteY4" fmla="*/ 0 h 211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7624" h="2114485">
                  <a:moveTo>
                    <a:pt x="0" y="0"/>
                  </a:moveTo>
                  <a:lnTo>
                    <a:pt x="8007624" y="0"/>
                  </a:lnTo>
                  <a:lnTo>
                    <a:pt x="8007624" y="2114485"/>
                  </a:lnTo>
                  <a:lnTo>
                    <a:pt x="0" y="211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77607" y="2362738"/>
            <a:ext cx="6214745" cy="1993189"/>
            <a:chOff x="4957872" y="2362738"/>
            <a:chExt cx="6214745" cy="1993189"/>
          </a:xfrm>
        </p:grpSpPr>
        <p:sp>
          <p:nvSpPr>
            <p:cNvPr id="32" name="矩形 31"/>
            <p:cNvSpPr/>
            <p:nvPr/>
          </p:nvSpPr>
          <p:spPr>
            <a:xfrm>
              <a:off x="5005698" y="3006895"/>
              <a:ext cx="5805124" cy="1349032"/>
            </a:xfrm>
            <a:prstGeom prst="rect">
              <a:avLst/>
            </a:prstGeom>
          </p:spPr>
          <p:txBody>
            <a:bodyPr wrap="square" lIns="91448" tIns="45724" rIns="91448" bIns="45724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This text will not appear in a consistent order. Using default text is a simple way to create the appearance of content without having to create it. Humans are creative beings. If it is not real text, they will focus on the design.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957872" y="2362738"/>
              <a:ext cx="62147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创作工具、角色扮演</a:t>
              </a:r>
              <a:endParaRPr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180551" y="-114864"/>
            <a:ext cx="4585970" cy="538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ea"/>
                <a:sym typeface="+mn-lt"/>
              </a:rPr>
              <a:t>03</a:t>
            </a:r>
            <a:endParaRPr lang="zh-CN" altLang="en-US" sz="344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HarmonyOS Sans SC Black" panose="00000A00000000000000" pitchFamily="2" charset="-122"/>
              <a:ea typeface="HarmonyOS Sans SC Black" panose="00000A00000000000000" pitchFamily="2" charset="-122"/>
              <a:cs typeface="+mn-ea"/>
              <a:sym typeface="+mn-lt"/>
            </a:endParaRPr>
          </a:p>
        </p:txBody>
      </p:sp>
      <p:sp>
        <p:nvSpPr>
          <p:cNvPr id="20" name="TextBox 9"/>
          <p:cNvSpPr txBox="1"/>
          <p:nvPr/>
        </p:nvSpPr>
        <p:spPr>
          <a:xfrm rot="10800000">
            <a:off x="8962342" y="1913132"/>
            <a:ext cx="233662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  <a:cs typeface="+mn-ea"/>
                <a:sym typeface="+mn-lt"/>
              </a:rPr>
              <a:t>“</a:t>
            </a:r>
            <a:endParaRPr lang="en-US" sz="28700" b="1" dirty="0">
              <a:solidFill>
                <a:schemeClr val="tx1">
                  <a:lumMod val="95000"/>
                  <a:lumOff val="5000"/>
                  <a:alpha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6000" y="2274396"/>
            <a:ext cx="434798" cy="88136"/>
            <a:chOff x="5754255" y="6262253"/>
            <a:chExt cx="683490" cy="138546"/>
          </a:xfrm>
        </p:grpSpPr>
        <p:sp>
          <p:nvSpPr>
            <p:cNvPr id="35" name="椭圆 34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06708" y="4279976"/>
            <a:ext cx="3081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</a:t>
            </a:r>
            <a:endParaRPr lang="en-US" altLang="zh-CN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r>
              <a:rPr lang="en-US" altLang="zh-CN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TWO</a:t>
            </a:r>
            <a:endParaRPr lang="zh-CN" altLang="en-US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21386" y="4361981"/>
            <a:ext cx="1631700" cy="99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~_Y@E5E3EAA2106`4MSNW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_I$OQJ`BZX_4J(~~MRSF~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9T1]ZGT4U0FFM[DFT474LL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9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(0DC{S@TY2}@6$5_346)@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178550" y="577215"/>
            <a:ext cx="5760085" cy="5786120"/>
          </a:xfrm>
          <a:prstGeom prst="rect">
            <a:avLst/>
          </a:prstGeom>
        </p:spPr>
      </p:pic>
      <p:pic>
        <p:nvPicPr>
          <p:cNvPr id="83" name="图片占位符 5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1295400" y="577215"/>
            <a:ext cx="4883150" cy="5715000"/>
          </a:xfrm>
          <a:custGeom>
            <a:avLst/>
            <a:gdLst>
              <a:gd name="connsiteX0" fmla="*/ 0 w 7200899"/>
              <a:gd name="connsiteY0" fmla="*/ 0 h 5153027"/>
              <a:gd name="connsiteX1" fmla="*/ 7200899 w 7200899"/>
              <a:gd name="connsiteY1" fmla="*/ 0 h 5153027"/>
              <a:gd name="connsiteX2" fmla="*/ 7200899 w 7200899"/>
              <a:gd name="connsiteY2" fmla="*/ 5153027 h 5153027"/>
              <a:gd name="connsiteX3" fmla="*/ 0 w 7200899"/>
              <a:gd name="connsiteY3" fmla="*/ 5153027 h 51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99" h="5153027">
                <a:moveTo>
                  <a:pt x="0" y="0"/>
                </a:moveTo>
                <a:lnTo>
                  <a:pt x="7200899" y="0"/>
                </a:lnTo>
                <a:lnTo>
                  <a:pt x="7200899" y="5153027"/>
                </a:lnTo>
                <a:lnTo>
                  <a:pt x="0" y="5153027"/>
                </a:lnTo>
                <a:close/>
              </a:path>
            </a:pathLst>
          </a:custGeom>
          <a:solidFill>
            <a:srgbClr val="8AA3B9"/>
          </a:solidFill>
          <a:effectLst>
            <a:outerShdw blurRad="1270000" dist="8890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88" name="Rectangle 23"/>
          <p:cNvSpPr/>
          <p:nvPr/>
        </p:nvSpPr>
        <p:spPr>
          <a:xfrm>
            <a:off x="6580505" y="832485"/>
            <a:ext cx="4956175" cy="4827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从互联网过往发展的历史来看，创作门槛的降低，释放了内容创造力。我们此前经历的互联网时代被称作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Web1.0和Web2.0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en-US" sz="200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在[Web1.0]时代内容的生产方式主要是由专家、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专业人士生成（PGC）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，信息单向传递，内容生成数量少；随着人们对内容需求的不断增加，我们逐渐来到了Web2.0时代，内容主要由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用户生成（UGC）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，比如我们在使用的抖音、快手、B站、微博、小红书、等兴起等都有大量的内容是用户自己创作的。</a:t>
            </a:r>
            <a:endParaRPr lang="en-US" sz="200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随着时代继续发展，用户对内容消费的需求继续增长，UGC、PGC这样的内容生成方式也将难以满足需求增速，我们将迈入Web3.0时代，由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人工智能生成内容（AIGC）</a:t>
            </a:r>
            <a:endParaRPr lang="en-US" sz="200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endParaRPr lang="en-US" sz="100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noProof="1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6685" y="1225550"/>
            <a:ext cx="3033395" cy="3812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700897" y="1586774"/>
            <a:ext cx="9534071" cy="4073583"/>
            <a:chOff x="1248229" y="1238645"/>
            <a:chExt cx="9534071" cy="4073583"/>
          </a:xfrm>
        </p:grpSpPr>
        <p:sp>
          <p:nvSpPr>
            <p:cNvPr id="21" name="任意多边形: 形状 20"/>
            <p:cNvSpPr/>
            <p:nvPr/>
          </p:nvSpPr>
          <p:spPr>
            <a:xfrm>
              <a:off x="1248229" y="1727199"/>
              <a:ext cx="5138057" cy="3585029"/>
            </a:xfrm>
            <a:custGeom>
              <a:avLst/>
              <a:gdLst>
                <a:gd name="connsiteX0" fmla="*/ 348343 w 5138057"/>
                <a:gd name="connsiteY0" fmla="*/ 0 h 3585029"/>
                <a:gd name="connsiteX1" fmla="*/ 0 w 5138057"/>
                <a:gd name="connsiteY1" fmla="*/ 3585029 h 3585029"/>
                <a:gd name="connsiteX2" fmla="*/ 5138057 w 5138057"/>
                <a:gd name="connsiteY2" fmla="*/ 3251200 h 3585029"/>
                <a:gd name="connsiteX3" fmla="*/ 957943 w 5138057"/>
                <a:gd name="connsiteY3" fmla="*/ 2714172 h 3585029"/>
                <a:gd name="connsiteX4" fmla="*/ 754743 w 5138057"/>
                <a:gd name="connsiteY4" fmla="*/ 2496458 h 3585029"/>
                <a:gd name="connsiteX5" fmla="*/ 348343 w 5138057"/>
                <a:gd name="connsiteY5" fmla="*/ 0 h 35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38057" h="3585029">
                  <a:moveTo>
                    <a:pt x="348343" y="0"/>
                  </a:moveTo>
                  <a:lnTo>
                    <a:pt x="0" y="3585029"/>
                  </a:lnTo>
                  <a:lnTo>
                    <a:pt x="5138057" y="3251200"/>
                  </a:lnTo>
                  <a:lnTo>
                    <a:pt x="957943" y="2714172"/>
                  </a:lnTo>
                  <a:lnTo>
                    <a:pt x="754743" y="2496458"/>
                  </a:lnTo>
                  <a:lnTo>
                    <a:pt x="3483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8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555474" y="1238645"/>
              <a:ext cx="9226826" cy="3776870"/>
            </a:xfrm>
            <a:custGeom>
              <a:avLst/>
              <a:gdLst>
                <a:gd name="connsiteX0" fmla="*/ 0 w 9226826"/>
                <a:gd name="connsiteY0" fmla="*/ 0 h 3776870"/>
                <a:gd name="connsiteX1" fmla="*/ 9226826 w 9226826"/>
                <a:gd name="connsiteY1" fmla="*/ 0 h 3776870"/>
                <a:gd name="connsiteX2" fmla="*/ 9226826 w 9226826"/>
                <a:gd name="connsiteY2" fmla="*/ 3776870 h 3776870"/>
                <a:gd name="connsiteX3" fmla="*/ 0 w 9226826"/>
                <a:gd name="connsiteY3" fmla="*/ 3776870 h 3776870"/>
                <a:gd name="connsiteX4" fmla="*/ 0 w 9226826"/>
                <a:gd name="connsiteY4" fmla="*/ 0 h 3776870"/>
                <a:gd name="connsiteX5" fmla="*/ 609602 w 9226826"/>
                <a:gd name="connsiteY5" fmla="*/ 641967 h 3776870"/>
                <a:gd name="connsiteX6" fmla="*/ 609602 w 9226826"/>
                <a:gd name="connsiteY6" fmla="*/ 2756452 h 3776870"/>
                <a:gd name="connsiteX7" fmla="*/ 8617226 w 9226826"/>
                <a:gd name="connsiteY7" fmla="*/ 2756452 h 3776870"/>
                <a:gd name="connsiteX8" fmla="*/ 8617226 w 9226826"/>
                <a:gd name="connsiteY8" fmla="*/ 641967 h 3776870"/>
                <a:gd name="connsiteX9" fmla="*/ 609602 w 9226826"/>
                <a:gd name="connsiteY9" fmla="*/ 641967 h 377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6826" h="3776870">
                  <a:moveTo>
                    <a:pt x="0" y="0"/>
                  </a:moveTo>
                  <a:lnTo>
                    <a:pt x="9226826" y="0"/>
                  </a:lnTo>
                  <a:lnTo>
                    <a:pt x="9226826" y="3776870"/>
                  </a:lnTo>
                  <a:lnTo>
                    <a:pt x="0" y="3776870"/>
                  </a:lnTo>
                  <a:lnTo>
                    <a:pt x="0" y="0"/>
                  </a:lnTo>
                  <a:close/>
                  <a:moveTo>
                    <a:pt x="609602" y="641967"/>
                  </a:moveTo>
                  <a:lnTo>
                    <a:pt x="609602" y="2756452"/>
                  </a:lnTo>
                  <a:lnTo>
                    <a:pt x="8617226" y="2756452"/>
                  </a:lnTo>
                  <a:lnTo>
                    <a:pt x="8617226" y="641967"/>
                  </a:lnTo>
                  <a:lnTo>
                    <a:pt x="609602" y="641967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2165076" y="1727199"/>
              <a:ext cx="8007624" cy="2280599"/>
            </a:xfrm>
            <a:custGeom>
              <a:avLst/>
              <a:gdLst>
                <a:gd name="connsiteX0" fmla="*/ 0 w 8007624"/>
                <a:gd name="connsiteY0" fmla="*/ 0 h 2114485"/>
                <a:gd name="connsiteX1" fmla="*/ 8007624 w 8007624"/>
                <a:gd name="connsiteY1" fmla="*/ 0 h 2114485"/>
                <a:gd name="connsiteX2" fmla="*/ 8007624 w 8007624"/>
                <a:gd name="connsiteY2" fmla="*/ 2114485 h 2114485"/>
                <a:gd name="connsiteX3" fmla="*/ 0 w 8007624"/>
                <a:gd name="connsiteY3" fmla="*/ 2114485 h 2114485"/>
                <a:gd name="connsiteX4" fmla="*/ 0 w 8007624"/>
                <a:gd name="connsiteY4" fmla="*/ 0 h 211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7624" h="2114485">
                  <a:moveTo>
                    <a:pt x="0" y="0"/>
                  </a:moveTo>
                  <a:lnTo>
                    <a:pt x="8007624" y="0"/>
                  </a:lnTo>
                  <a:lnTo>
                    <a:pt x="8007624" y="2114485"/>
                  </a:lnTo>
                  <a:lnTo>
                    <a:pt x="0" y="2114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25433" y="2362738"/>
            <a:ext cx="6583045" cy="1993189"/>
            <a:chOff x="5005698" y="2362738"/>
            <a:chExt cx="6583045" cy="1993189"/>
          </a:xfrm>
        </p:grpSpPr>
        <p:sp>
          <p:nvSpPr>
            <p:cNvPr id="32" name="矩形 31"/>
            <p:cNvSpPr/>
            <p:nvPr/>
          </p:nvSpPr>
          <p:spPr>
            <a:xfrm>
              <a:off x="5005698" y="3006895"/>
              <a:ext cx="5805124" cy="1349032"/>
            </a:xfrm>
            <a:prstGeom prst="rect">
              <a:avLst/>
            </a:prstGeom>
          </p:spPr>
          <p:txBody>
            <a:bodyPr wrap="square" lIns="91448" tIns="45724" rIns="91448" bIns="45724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This text will not appear in a consistent order. Using default text is a simple way to create the appearance of content without having to create it. Humans are creative beings. If it is not real text, they will focus on the design.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64448" y="2362738"/>
              <a:ext cx="6424295" cy="9690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新魏" panose="02010800040101010101" charset="-122"/>
                  <a:ea typeface="华文新魏" panose="02010800040101010101" charset="-122"/>
                  <a:cs typeface="+mn-ea"/>
                  <a:sym typeface="+mn-lt"/>
                </a:rPr>
                <a:t>对话查询</a:t>
              </a:r>
              <a:endPara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180551" y="-114864"/>
            <a:ext cx="4585970" cy="538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400" b="1" dirty="0">
                <a:ln>
                  <a:solidFill>
                    <a:schemeClr val="bg1">
                      <a:lumMod val="65000"/>
                    </a:schemeClr>
                  </a:solidFill>
                </a:ln>
                <a:noFill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ea"/>
                <a:sym typeface="+mn-lt"/>
              </a:rPr>
              <a:t>04</a:t>
            </a:r>
            <a:endParaRPr lang="zh-CN" altLang="en-US" sz="34400" b="1" dirty="0">
              <a:ln>
                <a:solidFill>
                  <a:schemeClr val="bg1">
                    <a:lumMod val="65000"/>
                  </a:schemeClr>
                </a:solidFill>
              </a:ln>
              <a:noFill/>
              <a:latin typeface="HarmonyOS Sans SC Black" panose="00000A00000000000000" pitchFamily="2" charset="-122"/>
              <a:ea typeface="HarmonyOS Sans SC Black" panose="00000A00000000000000" pitchFamily="2" charset="-122"/>
              <a:cs typeface="+mn-ea"/>
              <a:sym typeface="+mn-lt"/>
            </a:endParaRPr>
          </a:p>
        </p:txBody>
      </p:sp>
      <p:sp>
        <p:nvSpPr>
          <p:cNvPr id="20" name="TextBox 9"/>
          <p:cNvSpPr txBox="1"/>
          <p:nvPr/>
        </p:nvSpPr>
        <p:spPr>
          <a:xfrm rot="10800000">
            <a:off x="8962342" y="1913132"/>
            <a:ext cx="233662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  <a:cs typeface="+mn-ea"/>
                <a:sym typeface="+mn-lt"/>
              </a:rPr>
              <a:t>“</a:t>
            </a:r>
            <a:endParaRPr lang="en-US" sz="28700" b="1" dirty="0">
              <a:solidFill>
                <a:schemeClr val="tx1">
                  <a:lumMod val="95000"/>
                  <a:lumOff val="5000"/>
                  <a:alpha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6000" y="2274396"/>
            <a:ext cx="434798" cy="88136"/>
            <a:chOff x="5754255" y="6262253"/>
            <a:chExt cx="683490" cy="138546"/>
          </a:xfrm>
        </p:grpSpPr>
        <p:sp>
          <p:nvSpPr>
            <p:cNvPr id="35" name="椭圆 34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06708" y="4279976"/>
            <a:ext cx="3081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</a:t>
            </a:r>
            <a:endParaRPr lang="en-US" altLang="zh-CN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  <a:p>
            <a:r>
              <a:rPr lang="en-US" altLang="zh-CN" sz="3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ONE</a:t>
            </a:r>
            <a:endParaRPr lang="zh-CN" altLang="en-US" sz="3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21386" y="4361981"/>
            <a:ext cx="1631700" cy="99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64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: 形状 28"/>
          <p:cNvSpPr/>
          <p:nvPr/>
        </p:nvSpPr>
        <p:spPr>
          <a:xfrm flipH="1">
            <a:off x="5936660" y="1727199"/>
            <a:ext cx="5138058" cy="3585029"/>
          </a:xfrm>
          <a:custGeom>
            <a:avLst/>
            <a:gdLst>
              <a:gd name="connsiteX0" fmla="*/ 348343 w 5138057"/>
              <a:gd name="connsiteY0" fmla="*/ 0 h 3585029"/>
              <a:gd name="connsiteX1" fmla="*/ 0 w 5138057"/>
              <a:gd name="connsiteY1" fmla="*/ 3585029 h 3585029"/>
              <a:gd name="connsiteX2" fmla="*/ 5138057 w 5138057"/>
              <a:gd name="connsiteY2" fmla="*/ 3251200 h 3585029"/>
              <a:gd name="connsiteX3" fmla="*/ 957943 w 5138057"/>
              <a:gd name="connsiteY3" fmla="*/ 2714172 h 3585029"/>
              <a:gd name="connsiteX4" fmla="*/ 754743 w 5138057"/>
              <a:gd name="connsiteY4" fmla="*/ 2496458 h 3585029"/>
              <a:gd name="connsiteX5" fmla="*/ 348343 w 5138057"/>
              <a:gd name="connsiteY5" fmla="*/ 0 h 358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8057" h="3585029">
                <a:moveTo>
                  <a:pt x="348343" y="0"/>
                </a:moveTo>
                <a:lnTo>
                  <a:pt x="0" y="3585029"/>
                </a:lnTo>
                <a:lnTo>
                  <a:pt x="5138057" y="3251200"/>
                </a:lnTo>
                <a:lnTo>
                  <a:pt x="957943" y="2714172"/>
                </a:lnTo>
                <a:lnTo>
                  <a:pt x="754743" y="2496458"/>
                </a:lnTo>
                <a:lnTo>
                  <a:pt x="34834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1248229" y="1727199"/>
            <a:ext cx="5138057" cy="3585029"/>
          </a:xfrm>
          <a:custGeom>
            <a:avLst/>
            <a:gdLst>
              <a:gd name="connsiteX0" fmla="*/ 348343 w 5138057"/>
              <a:gd name="connsiteY0" fmla="*/ 0 h 3585029"/>
              <a:gd name="connsiteX1" fmla="*/ 0 w 5138057"/>
              <a:gd name="connsiteY1" fmla="*/ 3585029 h 3585029"/>
              <a:gd name="connsiteX2" fmla="*/ 5138057 w 5138057"/>
              <a:gd name="connsiteY2" fmla="*/ 3251200 h 3585029"/>
              <a:gd name="connsiteX3" fmla="*/ 957943 w 5138057"/>
              <a:gd name="connsiteY3" fmla="*/ 2714172 h 3585029"/>
              <a:gd name="connsiteX4" fmla="*/ 754743 w 5138057"/>
              <a:gd name="connsiteY4" fmla="*/ 2496458 h 3585029"/>
              <a:gd name="connsiteX5" fmla="*/ 348343 w 5138057"/>
              <a:gd name="connsiteY5" fmla="*/ 0 h 358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8057" h="3585029">
                <a:moveTo>
                  <a:pt x="348343" y="0"/>
                </a:moveTo>
                <a:lnTo>
                  <a:pt x="0" y="3585029"/>
                </a:lnTo>
                <a:lnTo>
                  <a:pt x="5138057" y="3251200"/>
                </a:lnTo>
                <a:lnTo>
                  <a:pt x="957943" y="2714172"/>
                </a:lnTo>
                <a:lnTo>
                  <a:pt x="754743" y="2496458"/>
                </a:lnTo>
                <a:lnTo>
                  <a:pt x="34834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1555474" y="1238645"/>
            <a:ext cx="9226826" cy="3776870"/>
          </a:xfrm>
          <a:custGeom>
            <a:avLst/>
            <a:gdLst>
              <a:gd name="connsiteX0" fmla="*/ 0 w 9226826"/>
              <a:gd name="connsiteY0" fmla="*/ 0 h 3776870"/>
              <a:gd name="connsiteX1" fmla="*/ 9226826 w 9226826"/>
              <a:gd name="connsiteY1" fmla="*/ 0 h 3776870"/>
              <a:gd name="connsiteX2" fmla="*/ 9226826 w 9226826"/>
              <a:gd name="connsiteY2" fmla="*/ 3776870 h 3776870"/>
              <a:gd name="connsiteX3" fmla="*/ 0 w 9226826"/>
              <a:gd name="connsiteY3" fmla="*/ 3776870 h 3776870"/>
              <a:gd name="connsiteX4" fmla="*/ 0 w 9226826"/>
              <a:gd name="connsiteY4" fmla="*/ 0 h 3776870"/>
              <a:gd name="connsiteX5" fmla="*/ 609602 w 9226826"/>
              <a:gd name="connsiteY5" fmla="*/ 641967 h 3776870"/>
              <a:gd name="connsiteX6" fmla="*/ 609602 w 9226826"/>
              <a:gd name="connsiteY6" fmla="*/ 2756452 h 3776870"/>
              <a:gd name="connsiteX7" fmla="*/ 8617226 w 9226826"/>
              <a:gd name="connsiteY7" fmla="*/ 2756452 h 3776870"/>
              <a:gd name="connsiteX8" fmla="*/ 8617226 w 9226826"/>
              <a:gd name="connsiteY8" fmla="*/ 641967 h 3776870"/>
              <a:gd name="connsiteX9" fmla="*/ 609602 w 9226826"/>
              <a:gd name="connsiteY9" fmla="*/ 641967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6826" h="3776870">
                <a:moveTo>
                  <a:pt x="0" y="0"/>
                </a:moveTo>
                <a:lnTo>
                  <a:pt x="9226826" y="0"/>
                </a:lnTo>
                <a:lnTo>
                  <a:pt x="9226826" y="3776870"/>
                </a:lnTo>
                <a:lnTo>
                  <a:pt x="0" y="3776870"/>
                </a:lnTo>
                <a:lnTo>
                  <a:pt x="0" y="0"/>
                </a:lnTo>
                <a:close/>
                <a:moveTo>
                  <a:pt x="609602" y="641967"/>
                </a:moveTo>
                <a:lnTo>
                  <a:pt x="609602" y="2756452"/>
                </a:lnTo>
                <a:lnTo>
                  <a:pt x="8617226" y="2756452"/>
                </a:lnTo>
                <a:lnTo>
                  <a:pt x="8617226" y="641967"/>
                </a:lnTo>
                <a:lnTo>
                  <a:pt x="609602" y="641967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2165076" y="1880613"/>
            <a:ext cx="8007624" cy="2114485"/>
          </a:xfrm>
          <a:custGeom>
            <a:avLst/>
            <a:gdLst>
              <a:gd name="connsiteX0" fmla="*/ 0 w 8007624"/>
              <a:gd name="connsiteY0" fmla="*/ 0 h 2114485"/>
              <a:gd name="connsiteX1" fmla="*/ 8007624 w 8007624"/>
              <a:gd name="connsiteY1" fmla="*/ 0 h 2114485"/>
              <a:gd name="connsiteX2" fmla="*/ 8007624 w 8007624"/>
              <a:gd name="connsiteY2" fmla="*/ 2114485 h 2114485"/>
              <a:gd name="connsiteX3" fmla="*/ 0 w 8007624"/>
              <a:gd name="connsiteY3" fmla="*/ 2114485 h 2114485"/>
              <a:gd name="connsiteX4" fmla="*/ 0 w 8007624"/>
              <a:gd name="connsiteY4" fmla="*/ 0 h 211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7624" h="2114485">
                <a:moveTo>
                  <a:pt x="0" y="0"/>
                </a:moveTo>
                <a:lnTo>
                  <a:pt x="8007624" y="0"/>
                </a:lnTo>
                <a:lnTo>
                  <a:pt x="8007624" y="2114485"/>
                </a:lnTo>
                <a:lnTo>
                  <a:pt x="0" y="211448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43993" y="2057920"/>
            <a:ext cx="73040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ea"/>
                <a:sym typeface="+mn-lt"/>
              </a:rPr>
              <a:t>THANKS</a:t>
            </a:r>
            <a:endParaRPr lang="en-US" altLang="zh-CN" sz="8800" spc="1000" dirty="0">
              <a:solidFill>
                <a:schemeClr val="tx1">
                  <a:lumMod val="85000"/>
                  <a:lumOff val="15000"/>
                </a:schemeClr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  <a:cs typeface="+mn-ea"/>
              <a:sym typeface="+mn-lt"/>
            </a:endParaRPr>
          </a:p>
        </p:txBody>
      </p:sp>
      <p:sp>
        <p:nvSpPr>
          <p:cNvPr id="10" name="Rectangle 23"/>
          <p:cNvSpPr/>
          <p:nvPr/>
        </p:nvSpPr>
        <p:spPr>
          <a:xfrm>
            <a:off x="2612571" y="4206853"/>
            <a:ext cx="69668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2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200" noProof="1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3284404" y="3417566"/>
            <a:ext cx="5623192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200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BUSINESS PROJECT PLAN</a:t>
            </a:r>
            <a:endParaRPr lang="zh-CN" altLang="en-US" sz="1200" spc="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20440" y="5146040"/>
            <a:ext cx="5495925" cy="873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汇报人：软件工程</a:t>
            </a:r>
            <a:r>
              <a:rPr lang="en-US" altLang="zh-CN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202</a:t>
            </a:r>
            <a:r>
              <a:rPr lang="zh-CN" altLang="en-US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班</a:t>
            </a:r>
            <a:endParaRPr lang="zh-CN" altLang="en-US" sz="3200" i="1" dirty="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/>
            <a:r>
              <a:rPr lang="zh-CN" altLang="en-US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黎阳春</a:t>
            </a:r>
            <a:r>
              <a:rPr lang="en-US" altLang="zh-CN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2005020220</a:t>
            </a:r>
            <a:r>
              <a:rPr lang="en-US" altLang="zh-CN" sz="3200" i="1" dirty="0">
                <a:solidFill>
                  <a:schemeClr val="bg2">
                    <a:lumMod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3200" i="1" dirty="0">
              <a:solidFill>
                <a:schemeClr val="bg2">
                  <a:lumMod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880298" y="3951655"/>
            <a:ext cx="434798" cy="88136"/>
            <a:chOff x="5754255" y="6262253"/>
            <a:chExt cx="683490" cy="138546"/>
          </a:xfrm>
        </p:grpSpPr>
        <p:sp>
          <p:nvSpPr>
            <p:cNvPr id="31" name="椭圆 30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166"/>
          <p:cNvSpPr>
            <a:spLocks noChangeAspect="1"/>
          </p:cNvSpPr>
          <p:nvPr/>
        </p:nvSpPr>
        <p:spPr>
          <a:xfrm>
            <a:off x="4381500" y="267970"/>
            <a:ext cx="3554730" cy="635571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Текст 7"/>
          <p:cNvSpPr txBox="1"/>
          <p:nvPr/>
        </p:nvSpPr>
        <p:spPr>
          <a:xfrm>
            <a:off x="4750435" y="567690"/>
            <a:ext cx="2804795" cy="1560830"/>
          </a:xfrm>
          <a:prstGeom prst="rect">
            <a:avLst/>
          </a:prstGeom>
          <a:solidFill>
            <a:sysClr val="window" lastClr="FFFFFF"/>
          </a:solidFill>
          <a:effectLst/>
        </p:spPr>
        <p:txBody>
          <a:bodyPr vert="horz" lIns="360000" tIns="0" rIns="360000" bIns="288000" rtlCol="0" anchor="b" anchorCtr="0">
            <a:noAutofit/>
          </a:bodyPr>
          <a:lstStyle>
            <a:lvl1pPr marL="0" marR="0" indent="0" algn="ctr" defTabSz="9067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lang="en-US" sz="1050" b="0" i="0" kern="1200" spc="200" baseline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447040" rtl="0" eaLnBrk="1" latinLnBrk="0" hangingPunct="1">
              <a:lnSpc>
                <a:spcPct val="100000"/>
              </a:lnSpc>
              <a:spcBef>
                <a:spcPts val="495"/>
              </a:spcBef>
              <a:buSzPct val="100000"/>
              <a:buFontTx/>
              <a:buNone/>
              <a:defRPr sz="1805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447040" rtl="0" eaLnBrk="1" latinLnBrk="0" hangingPunct="1">
              <a:lnSpc>
                <a:spcPct val="150000"/>
              </a:lnSpc>
              <a:spcBef>
                <a:spcPts val="495"/>
              </a:spcBef>
              <a:buSzPct val="100000"/>
              <a:buFontTx/>
              <a:buNone/>
              <a:defRPr sz="10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06780" rtl="0" eaLnBrk="1" latinLnBrk="0" hangingPunct="1">
              <a:lnSpc>
                <a:spcPct val="150000"/>
              </a:lnSpc>
              <a:spcBef>
                <a:spcPts val="495"/>
              </a:spcBef>
              <a:buSzPct val="100000"/>
              <a:buFontTx/>
              <a:buNone/>
              <a:defRPr sz="1505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906780" rtl="0" eaLnBrk="1" latinLnBrk="0" hangingPunct="1">
              <a:lnSpc>
                <a:spcPct val="100000"/>
              </a:lnSpc>
              <a:spcBef>
                <a:spcPts val="495"/>
              </a:spcBef>
              <a:buSzPct val="100000"/>
              <a:buFontTx/>
              <a:buNone/>
              <a:defRPr sz="12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906780" rtl="0" eaLnBrk="1" latinLnBrk="0" hangingPunct="1">
              <a:lnSpc>
                <a:spcPct val="100000"/>
              </a:lnSpc>
              <a:spcBef>
                <a:spcPts val="495"/>
              </a:spcBef>
              <a:buFontTx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06780" rtl="0" eaLnBrk="1" latinLnBrk="0" hangingPunct="1">
              <a:lnSpc>
                <a:spcPct val="100000"/>
              </a:lnSpc>
              <a:spcBef>
                <a:spcPts val="495"/>
              </a:spcBef>
              <a:buFontTx/>
              <a:buNone/>
              <a:defRPr sz="8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906780" rtl="0" eaLnBrk="1" fontAlgn="auto" latinLnBrk="0" hangingPunct="1">
              <a:lnSpc>
                <a:spcPct val="9000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None/>
              <a:defRPr sz="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070" indent="0" algn="l" defTabSz="906780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67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en-US" sz="105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WRITE CAPTION HERE</a:t>
            </a:r>
            <a:endParaRPr kumimoji="0" lang="en-US" sz="1050" b="0" i="0" u="none" strike="noStrike" kern="1200" cap="none" spc="2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67"/>
          <p:cNvSpPr>
            <a:spLocks noChangeAspect="1"/>
          </p:cNvSpPr>
          <p:nvPr/>
        </p:nvSpPr>
        <p:spPr>
          <a:xfrm>
            <a:off x="338455" y="267335"/>
            <a:ext cx="3709035" cy="6357620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Текст 7"/>
          <p:cNvSpPr txBox="1"/>
          <p:nvPr/>
        </p:nvSpPr>
        <p:spPr>
          <a:xfrm>
            <a:off x="704215" y="567690"/>
            <a:ext cx="2995930" cy="1560195"/>
          </a:xfrm>
          <a:prstGeom prst="rect">
            <a:avLst/>
          </a:prstGeom>
          <a:solidFill>
            <a:sysClr val="window" lastClr="FFFFFF"/>
          </a:solidFill>
          <a:effectLst/>
        </p:spPr>
        <p:txBody>
          <a:bodyPr vert="horz" lIns="360000" tIns="0" rIns="360000" bIns="288000" rtlCol="0" anchor="b" anchorCtr="0">
            <a:noAutofit/>
          </a:bodyPr>
          <a:lstStyle>
            <a:lvl1pPr marL="0" marR="0" indent="0" algn="ctr" defTabSz="9067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lang="en-US" sz="1050" b="0" i="0" kern="1200" spc="200" baseline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447040" rtl="0" eaLnBrk="1" latinLnBrk="0" hangingPunct="1">
              <a:lnSpc>
                <a:spcPct val="100000"/>
              </a:lnSpc>
              <a:spcBef>
                <a:spcPts val="495"/>
              </a:spcBef>
              <a:buSzPct val="100000"/>
              <a:buFontTx/>
              <a:buNone/>
              <a:defRPr sz="1805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447040" rtl="0" eaLnBrk="1" latinLnBrk="0" hangingPunct="1">
              <a:lnSpc>
                <a:spcPct val="150000"/>
              </a:lnSpc>
              <a:spcBef>
                <a:spcPts val="495"/>
              </a:spcBef>
              <a:buSzPct val="100000"/>
              <a:buFontTx/>
              <a:buNone/>
              <a:defRPr sz="10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06780" rtl="0" eaLnBrk="1" latinLnBrk="0" hangingPunct="1">
              <a:lnSpc>
                <a:spcPct val="150000"/>
              </a:lnSpc>
              <a:spcBef>
                <a:spcPts val="495"/>
              </a:spcBef>
              <a:buSzPct val="100000"/>
              <a:buFontTx/>
              <a:buNone/>
              <a:defRPr sz="1505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906780" rtl="0" eaLnBrk="1" latinLnBrk="0" hangingPunct="1">
              <a:lnSpc>
                <a:spcPct val="100000"/>
              </a:lnSpc>
              <a:spcBef>
                <a:spcPts val="495"/>
              </a:spcBef>
              <a:buSzPct val="100000"/>
              <a:buFontTx/>
              <a:buNone/>
              <a:defRPr sz="12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906780" rtl="0" eaLnBrk="1" latinLnBrk="0" hangingPunct="1">
              <a:lnSpc>
                <a:spcPct val="100000"/>
              </a:lnSpc>
              <a:spcBef>
                <a:spcPts val="495"/>
              </a:spcBef>
              <a:buFontTx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06780" rtl="0" eaLnBrk="1" latinLnBrk="0" hangingPunct="1">
              <a:lnSpc>
                <a:spcPct val="100000"/>
              </a:lnSpc>
              <a:spcBef>
                <a:spcPts val="495"/>
              </a:spcBef>
              <a:buFontTx/>
              <a:buNone/>
              <a:defRPr sz="8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906780" rtl="0" eaLnBrk="1" fontAlgn="auto" latinLnBrk="0" hangingPunct="1">
              <a:lnSpc>
                <a:spcPct val="9000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None/>
              <a:defRPr sz="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070" indent="0" algn="l" defTabSz="906780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67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en-US" sz="105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WRITE CAPTION HERE</a:t>
            </a:r>
            <a:endParaRPr kumimoji="0" lang="en-US" sz="1050" b="0" i="0" u="none" strike="noStrike" kern="1200" cap="none" spc="2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Rectangle 165"/>
          <p:cNvSpPr>
            <a:spLocks noChangeAspect="1"/>
          </p:cNvSpPr>
          <p:nvPr/>
        </p:nvSpPr>
        <p:spPr>
          <a:xfrm>
            <a:off x="8252460" y="268605"/>
            <a:ext cx="3573145" cy="635635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Текст 7"/>
          <p:cNvSpPr txBox="1"/>
          <p:nvPr/>
        </p:nvSpPr>
        <p:spPr>
          <a:xfrm>
            <a:off x="8594725" y="568325"/>
            <a:ext cx="2870200" cy="1560195"/>
          </a:xfrm>
          <a:prstGeom prst="rect">
            <a:avLst/>
          </a:prstGeom>
          <a:solidFill>
            <a:sysClr val="window" lastClr="FFFFFF"/>
          </a:solidFill>
          <a:effectLst/>
        </p:spPr>
        <p:txBody>
          <a:bodyPr vert="horz" lIns="360000" tIns="0" rIns="360000" bIns="288000" rtlCol="0" anchor="b" anchorCtr="0">
            <a:noAutofit/>
          </a:bodyPr>
          <a:lstStyle>
            <a:lvl1pPr marL="0" marR="0" indent="0" algn="ctr" defTabSz="9067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lang="en-US" sz="1050" b="0" i="0" kern="1200" spc="200" baseline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447040" rtl="0" eaLnBrk="1" latinLnBrk="0" hangingPunct="1">
              <a:lnSpc>
                <a:spcPct val="100000"/>
              </a:lnSpc>
              <a:spcBef>
                <a:spcPts val="495"/>
              </a:spcBef>
              <a:buSzPct val="100000"/>
              <a:buFontTx/>
              <a:buNone/>
              <a:defRPr sz="1805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447040" rtl="0" eaLnBrk="1" latinLnBrk="0" hangingPunct="1">
              <a:lnSpc>
                <a:spcPct val="150000"/>
              </a:lnSpc>
              <a:spcBef>
                <a:spcPts val="495"/>
              </a:spcBef>
              <a:buSzPct val="100000"/>
              <a:buFontTx/>
              <a:buNone/>
              <a:defRPr sz="10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06780" rtl="0" eaLnBrk="1" latinLnBrk="0" hangingPunct="1">
              <a:lnSpc>
                <a:spcPct val="150000"/>
              </a:lnSpc>
              <a:spcBef>
                <a:spcPts val="495"/>
              </a:spcBef>
              <a:buSzPct val="100000"/>
              <a:buFontTx/>
              <a:buNone/>
              <a:defRPr sz="1505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906780" rtl="0" eaLnBrk="1" latinLnBrk="0" hangingPunct="1">
              <a:lnSpc>
                <a:spcPct val="100000"/>
              </a:lnSpc>
              <a:spcBef>
                <a:spcPts val="495"/>
              </a:spcBef>
              <a:buSzPct val="100000"/>
              <a:buFontTx/>
              <a:buNone/>
              <a:defRPr sz="12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906780" rtl="0" eaLnBrk="1" latinLnBrk="0" hangingPunct="1">
              <a:lnSpc>
                <a:spcPct val="100000"/>
              </a:lnSpc>
              <a:spcBef>
                <a:spcPts val="495"/>
              </a:spcBef>
              <a:buFontTx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06780" rtl="0" eaLnBrk="1" latinLnBrk="0" hangingPunct="1">
              <a:lnSpc>
                <a:spcPct val="100000"/>
              </a:lnSpc>
              <a:spcBef>
                <a:spcPts val="495"/>
              </a:spcBef>
              <a:buFontTx/>
              <a:buNone/>
              <a:defRPr sz="8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906780" rtl="0" eaLnBrk="1" fontAlgn="auto" latinLnBrk="0" hangingPunct="1">
              <a:lnSpc>
                <a:spcPct val="9000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None/>
              <a:defRPr sz="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070" indent="0" algn="l" defTabSz="906780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67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kumimoji="0" lang="en-US" sz="105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WRITE CAPTION HERE</a:t>
            </a:r>
            <a:endParaRPr kumimoji="0" lang="en-US" sz="1050" b="0" i="0" u="none" strike="noStrike" kern="1200" cap="none" spc="2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 Placeholder 4"/>
          <p:cNvSpPr txBox="1"/>
          <p:nvPr/>
        </p:nvSpPr>
        <p:spPr>
          <a:xfrm>
            <a:off x="351155" y="2261235"/>
            <a:ext cx="3660140" cy="148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将现实世界中的内容进行智能增强与智能转译，更好的完成现实世界到数字世界映射。</a:t>
            </a: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一张低分辨率的图片</a:t>
            </a: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，通过智能增强中的图像超分可对低分辨率进行放大，同时增强图像的细节信息，生成高清图。</a:t>
            </a: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对于老照片中的像素缺失部分</a:t>
            </a: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，通过智能增强技术进行内容复原。</a:t>
            </a: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录制一段音频，</a:t>
            </a: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可自动生成字幕；</a:t>
            </a: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输入了一段文字</a:t>
            </a: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，可以自动生成语音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。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【应用】：图像超分、语音转字幕、文字转语音等。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Text Placeholder 4"/>
          <p:cNvSpPr txBox="1"/>
          <p:nvPr/>
        </p:nvSpPr>
        <p:spPr>
          <a:xfrm>
            <a:off x="4437380" y="2261235"/>
            <a:ext cx="3536315" cy="1574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智能数字内容编辑通过对内容的理解以及属性控制，进而实现对内容的修改。如在计算机视觉领域，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通过对视频内容的理解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实现不同场景视频片段的剪辑。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通过人体部位检测以及目标衣服的变形控制与截断处理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，将目标衣服覆盖至人体部位，实现虚拟试衣。在语音信号处理领域，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通过对音频信号分析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，实现人声与背景声分离。【应用】：视频场景剪辑、虚拟试衣、人声分离等。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 Placeholder 4"/>
          <p:cNvSpPr txBox="1"/>
          <p:nvPr/>
        </p:nvSpPr>
        <p:spPr>
          <a:xfrm>
            <a:off x="8364220" y="2261235"/>
            <a:ext cx="3461385" cy="1193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智能数字内容生成通过</a:t>
            </a: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从海量数据中学习抽象概念，并通过概念的组合生成全新的内容。</a:t>
            </a: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如AI绘画，从海量绘画中学习作品不同笔法、内容、艺术风格，并基于学习内容重新生成特定风格的绘画。在文本创作、音乐创作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在跨模态领域，通过输入文本输出特定风格与属性的图像，不仅能够描述图像中主体的数量、形状、颜色等属性信息，而且能够描述主体的行为、动作以及主体之间的关系。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8115" y="699770"/>
            <a:ext cx="183896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智能数字内容孪生</a:t>
            </a:r>
            <a:endParaRPr lang="zh-CN" altLang="en-US" sz="280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311775" y="699770"/>
            <a:ext cx="183896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智能数字内容编辑</a:t>
            </a:r>
            <a:endParaRPr lang="zh-CN" altLang="en-US" sz="280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195435" y="699770"/>
            <a:ext cx="183896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智能数字内容生成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7287260" y="291176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975225" y="53340"/>
            <a:ext cx="1893570" cy="1796415"/>
            <a:chOff x="5005760" y="749430"/>
            <a:chExt cx="2180474" cy="2180474"/>
          </a:xfrm>
        </p:grpSpPr>
        <p:sp>
          <p:nvSpPr>
            <p:cNvPr id="5" name="菱形 4"/>
            <p:cNvSpPr/>
            <p:nvPr/>
          </p:nvSpPr>
          <p:spPr>
            <a:xfrm>
              <a:off x="5005760" y="749430"/>
              <a:ext cx="2180474" cy="2180474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cs typeface="+mn-ea"/>
                <a:sym typeface="+mn-lt"/>
              </a:endParaRPr>
            </a:p>
          </p:txBody>
        </p:sp>
        <p:grpSp>
          <p:nvGrpSpPr>
            <p:cNvPr id="6" name="Group 38"/>
            <p:cNvGrpSpPr/>
            <p:nvPr/>
          </p:nvGrpSpPr>
          <p:grpSpPr>
            <a:xfrm>
              <a:off x="5855318" y="1411516"/>
              <a:ext cx="481357" cy="876762"/>
              <a:chOff x="3536781" y="2689641"/>
              <a:chExt cx="279527" cy="50914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" name="Freeform 121"/>
              <p:cNvSpPr>
                <a:spLocks noEditPoints="1"/>
              </p:cNvSpPr>
              <p:nvPr/>
            </p:nvSpPr>
            <p:spPr bwMode="auto">
              <a:xfrm>
                <a:off x="3536781" y="2689641"/>
                <a:ext cx="279527" cy="381855"/>
              </a:xfrm>
              <a:custGeom>
                <a:avLst/>
                <a:gdLst>
                  <a:gd name="T0" fmla="*/ 42 w 84"/>
                  <a:gd name="T1" fmla="*/ 5 h 115"/>
                  <a:gd name="T2" fmla="*/ 79 w 84"/>
                  <a:gd name="T3" fmla="*/ 42 h 115"/>
                  <a:gd name="T4" fmla="*/ 56 w 84"/>
                  <a:gd name="T5" fmla="*/ 111 h 115"/>
                  <a:gd name="T6" fmla="*/ 31 w 84"/>
                  <a:gd name="T7" fmla="*/ 111 h 115"/>
                  <a:gd name="T8" fmla="*/ 4 w 84"/>
                  <a:gd name="T9" fmla="*/ 42 h 115"/>
                  <a:gd name="T10" fmla="*/ 42 w 84"/>
                  <a:gd name="T11" fmla="*/ 5 h 115"/>
                  <a:gd name="T12" fmla="*/ 42 w 84"/>
                  <a:gd name="T13" fmla="*/ 0 h 115"/>
                  <a:gd name="T14" fmla="*/ 0 w 84"/>
                  <a:gd name="T15" fmla="*/ 42 h 115"/>
                  <a:gd name="T16" fmla="*/ 29 w 84"/>
                  <a:gd name="T17" fmla="*/ 115 h 115"/>
                  <a:gd name="T18" fmla="*/ 58 w 84"/>
                  <a:gd name="T19" fmla="*/ 115 h 115"/>
                  <a:gd name="T20" fmla="*/ 84 w 84"/>
                  <a:gd name="T21" fmla="*/ 42 h 115"/>
                  <a:gd name="T22" fmla="*/ 42 w 84"/>
                  <a:gd name="T2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15">
                    <a:moveTo>
                      <a:pt x="42" y="5"/>
                    </a:moveTo>
                    <a:cubicBezTo>
                      <a:pt x="63" y="5"/>
                      <a:pt x="79" y="22"/>
                      <a:pt x="79" y="42"/>
                    </a:cubicBezTo>
                    <a:cubicBezTo>
                      <a:pt x="79" y="60"/>
                      <a:pt x="60" y="101"/>
                      <a:pt x="56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3" y="95"/>
                      <a:pt x="4" y="58"/>
                      <a:pt x="4" y="42"/>
                    </a:cubicBezTo>
                    <a:cubicBezTo>
                      <a:pt x="4" y="22"/>
                      <a:pt x="21" y="5"/>
                      <a:pt x="42" y="5"/>
                    </a:cubicBezTo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3"/>
                      <a:pt x="29" y="115"/>
                      <a:pt x="29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5"/>
                      <a:pt x="84" y="63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122"/>
              <p:cNvSpPr/>
              <p:nvPr/>
            </p:nvSpPr>
            <p:spPr bwMode="auto">
              <a:xfrm>
                <a:off x="3631621" y="3166335"/>
                <a:ext cx="97336" cy="9983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0 h 3"/>
                  <a:gd name="T6" fmla="*/ 0 w 29"/>
                  <a:gd name="T7" fmla="*/ 0 h 3"/>
                  <a:gd name="T8" fmla="*/ 1 w 2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8" y="1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123"/>
              <p:cNvSpPr/>
              <p:nvPr/>
            </p:nvSpPr>
            <p:spPr bwMode="auto">
              <a:xfrm>
                <a:off x="3646596" y="3186302"/>
                <a:ext cx="69882" cy="12480"/>
              </a:xfrm>
              <a:custGeom>
                <a:avLst/>
                <a:gdLst>
                  <a:gd name="T0" fmla="*/ 10 w 21"/>
                  <a:gd name="T1" fmla="*/ 4 h 4"/>
                  <a:gd name="T2" fmla="*/ 21 w 21"/>
                  <a:gd name="T3" fmla="*/ 0 h 4"/>
                  <a:gd name="T4" fmla="*/ 0 w 21"/>
                  <a:gd name="T5" fmla="*/ 0 h 4"/>
                  <a:gd name="T6" fmla="*/ 10 w 2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">
                    <a:moveTo>
                      <a:pt x="10" y="4"/>
                    </a:moveTo>
                    <a:cubicBezTo>
                      <a:pt x="14" y="4"/>
                      <a:pt x="18" y="2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6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24"/>
              <p:cNvSpPr/>
              <p:nvPr/>
            </p:nvSpPr>
            <p:spPr bwMode="auto">
              <a:xfrm>
                <a:off x="3629124" y="3086470"/>
                <a:ext cx="102328" cy="69882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0 h 21"/>
                  <a:gd name="T4" fmla="*/ 0 w 31"/>
                  <a:gd name="T5" fmla="*/ 19 h 21"/>
                  <a:gd name="T6" fmla="*/ 0 w 31"/>
                  <a:gd name="T7" fmla="*/ 21 h 21"/>
                  <a:gd name="T8" fmla="*/ 30 w 31"/>
                  <a:gd name="T9" fmla="*/ 21 h 21"/>
                  <a:gd name="T10" fmla="*/ 31 w 31"/>
                  <a:gd name="T11" fmla="*/ 1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31" y="20"/>
                      <a:pt x="31" y="19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25"/>
              <p:cNvSpPr>
                <a:spLocks noEditPoints="1"/>
              </p:cNvSpPr>
              <p:nvPr/>
            </p:nvSpPr>
            <p:spPr bwMode="auto">
              <a:xfrm>
                <a:off x="3626629" y="2864345"/>
                <a:ext cx="104823" cy="207151"/>
              </a:xfrm>
              <a:custGeom>
                <a:avLst/>
                <a:gdLst>
                  <a:gd name="T0" fmla="*/ 42 w 42"/>
                  <a:gd name="T1" fmla="*/ 2 h 83"/>
                  <a:gd name="T2" fmla="*/ 42 w 42"/>
                  <a:gd name="T3" fmla="*/ 2 h 83"/>
                  <a:gd name="T4" fmla="*/ 42 w 42"/>
                  <a:gd name="T5" fmla="*/ 2 h 83"/>
                  <a:gd name="T6" fmla="*/ 37 w 42"/>
                  <a:gd name="T7" fmla="*/ 0 h 83"/>
                  <a:gd name="T8" fmla="*/ 20 w 42"/>
                  <a:gd name="T9" fmla="*/ 6 h 83"/>
                  <a:gd name="T10" fmla="*/ 5 w 42"/>
                  <a:gd name="T11" fmla="*/ 0 h 83"/>
                  <a:gd name="T12" fmla="*/ 0 w 42"/>
                  <a:gd name="T13" fmla="*/ 1 h 83"/>
                  <a:gd name="T14" fmla="*/ 0 w 42"/>
                  <a:gd name="T15" fmla="*/ 2 h 83"/>
                  <a:gd name="T16" fmla="*/ 0 w 42"/>
                  <a:gd name="T17" fmla="*/ 2 h 83"/>
                  <a:gd name="T18" fmla="*/ 18 w 42"/>
                  <a:gd name="T19" fmla="*/ 83 h 83"/>
                  <a:gd name="T20" fmla="*/ 24 w 42"/>
                  <a:gd name="T21" fmla="*/ 83 h 83"/>
                  <a:gd name="T22" fmla="*/ 42 w 42"/>
                  <a:gd name="T23" fmla="*/ 2 h 83"/>
                  <a:gd name="T24" fmla="*/ 42 w 42"/>
                  <a:gd name="T25" fmla="*/ 2 h 83"/>
                  <a:gd name="T26" fmla="*/ 42 w 42"/>
                  <a:gd name="T27" fmla="*/ 2 h 83"/>
                  <a:gd name="T28" fmla="*/ 21 w 42"/>
                  <a:gd name="T29" fmla="*/ 73 h 83"/>
                  <a:gd name="T30" fmla="*/ 5 w 42"/>
                  <a:gd name="T31" fmla="*/ 4 h 83"/>
                  <a:gd name="T32" fmla="*/ 20 w 42"/>
                  <a:gd name="T33" fmla="*/ 9 h 83"/>
                  <a:gd name="T34" fmla="*/ 37 w 42"/>
                  <a:gd name="T35" fmla="*/ 4 h 83"/>
                  <a:gd name="T36" fmla="*/ 21 w 42"/>
                  <a:gd name="T37" fmla="*/ 7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83">
                    <a:moveTo>
                      <a:pt x="42" y="2"/>
                    </a:moveTo>
                    <a:lnTo>
                      <a:pt x="42" y="2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8" y="83"/>
                    </a:lnTo>
                    <a:lnTo>
                      <a:pt x="24" y="8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2"/>
                    </a:lnTo>
                    <a:close/>
                    <a:moveTo>
                      <a:pt x="21" y="73"/>
                    </a:moveTo>
                    <a:lnTo>
                      <a:pt x="5" y="4"/>
                    </a:lnTo>
                    <a:lnTo>
                      <a:pt x="20" y="9"/>
                    </a:lnTo>
                    <a:lnTo>
                      <a:pt x="37" y="4"/>
                    </a:lnTo>
                    <a:lnTo>
                      <a:pt x="21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Rectangle 23"/>
          <p:cNvSpPr/>
          <p:nvPr/>
        </p:nvSpPr>
        <p:spPr>
          <a:xfrm>
            <a:off x="7858125" y="738505"/>
            <a:ext cx="426085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图像生成根据使用场可分为图像编辑修改与图像自主生成。</a:t>
            </a:r>
            <a:r>
              <a:rPr lang="en-US" sz="1800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图像编辑修改</a:t>
            </a: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可应用于图像超分、图像修复、人脸替换、图像去水印、图像背景去除等。</a:t>
            </a:r>
            <a:r>
              <a:rPr lang="en-US" sz="1800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图像自主生成</a:t>
            </a: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包括端到端的生成，如真实图像生成卡通图像、参照图像生成绘画图像、真实图像生成素描图像、文本生成图像等。</a:t>
            </a:r>
            <a:endParaRPr lang="en-US" sz="1800" noProof="1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61780" y="206375"/>
            <a:ext cx="1655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图像生成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7298" y="206212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文本生成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369570" y="666750"/>
            <a:ext cx="420179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基于NLP的文本内容生成根据使用场景可分为非交互式与交互式文本生成。</a:t>
            </a:r>
            <a:r>
              <a:rPr lang="en-US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非交互式文本生成</a:t>
            </a:r>
            <a:r>
              <a:rPr lang="en-US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包括摘要/标题生成、文本风格迁移、文章生成、图像生成文本等。</a:t>
            </a:r>
            <a:r>
              <a:rPr lang="en-US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交互式文本生</a:t>
            </a:r>
            <a:r>
              <a:rPr lang="en-US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成主要包括聊天机器人、文本交互游戏等。</a:t>
            </a:r>
            <a:endParaRPr lang="en-US" noProof="1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13735" y="2286635"/>
            <a:ext cx="1357630" cy="1306830"/>
            <a:chOff x="5381610" y="4547147"/>
            <a:chExt cx="1428780" cy="1428780"/>
          </a:xfrm>
        </p:grpSpPr>
        <p:sp>
          <p:nvSpPr>
            <p:cNvPr id="20" name="菱形 19"/>
            <p:cNvSpPr/>
            <p:nvPr/>
          </p:nvSpPr>
          <p:spPr>
            <a:xfrm>
              <a:off x="5381610" y="4547147"/>
              <a:ext cx="1428780" cy="1428780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cs typeface="+mn-ea"/>
                <a:sym typeface="+mn-lt"/>
              </a:endParaRPr>
            </a:p>
          </p:txBody>
        </p:sp>
        <p:grpSp>
          <p:nvGrpSpPr>
            <p:cNvPr id="28" name="Group 16"/>
            <p:cNvGrpSpPr/>
            <p:nvPr/>
          </p:nvGrpSpPr>
          <p:grpSpPr>
            <a:xfrm>
              <a:off x="5776800" y="4951255"/>
              <a:ext cx="625501" cy="615574"/>
              <a:chOff x="1587575" y="2265358"/>
              <a:chExt cx="314468" cy="30947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9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Rectangle 23"/>
          <p:cNvSpPr/>
          <p:nvPr/>
        </p:nvSpPr>
        <p:spPr>
          <a:xfrm>
            <a:off x="275590" y="3592830"/>
            <a:ext cx="4068445" cy="29127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视频生成与图像生成在原理上相似，主要分为视频编辑与视频自主生成。</a:t>
            </a:r>
            <a:r>
              <a:rPr lang="en-US" sz="1800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视频编辑</a:t>
            </a: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可应用于视频超分（视频画质增强）、视频修复（老电影上色、画质修复）、视频画面剪辑（识别画面内容，自动场景剪辑）。</a:t>
            </a:r>
            <a:r>
              <a:rPr lang="en-US" sz="1800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视频自主生成</a:t>
            </a: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可应用于图像生成视频（给定参照图像，生成一段运动视频）、文本生成视频（给定一段描述性文字，生成内容相符视频）。</a:t>
            </a:r>
            <a:endParaRPr lang="en-US" sz="1800" noProof="1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81361" y="3132662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视频生成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60815" y="3835400"/>
            <a:ext cx="1655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音频生成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37" name="Rectangle 23"/>
          <p:cNvSpPr/>
          <p:nvPr/>
        </p:nvSpPr>
        <p:spPr>
          <a:xfrm>
            <a:off x="7858125" y="4300855"/>
            <a:ext cx="4191635" cy="17481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音频生成技术较为成熟，在C端产品中也较为常见，如</a:t>
            </a:r>
            <a:r>
              <a:rPr lang="en-US" sz="1800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语音克隆</a:t>
            </a: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，将人声1替换为人声2。还可应用于</a:t>
            </a:r>
            <a:r>
              <a:rPr lang="en-US" sz="1800" b="1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文本生成特定场景语音</a:t>
            </a:r>
            <a:r>
              <a:rPr lang="en-US" sz="18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，如数字人播报、语音客服等。此外，可基于文本描述、图片内容理解生成场景化音频、乐曲等。</a:t>
            </a:r>
            <a:endParaRPr lang="en-US" sz="1800" noProof="1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10150" y="1918335"/>
            <a:ext cx="2194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多模态生成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86935" y="2419985"/>
            <a:ext cx="2840355" cy="1264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以上四种模态可以进行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组合搭配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，进行模态间转换生成。如文本生成图像（AI绘画、根据prompt提示语生成特定风格图像）、文本生成音频（AI作曲、根据prompt提示语生成特定场景音频）、文本生成视频（AI视频制作、根据一段描述性文本生成语义内容相符视频片段）、图像生成文本（根据图像生成标题、根据图像生成故事）、图像生成视频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直接连接符 12"/>
          <p:cNvCxnSpPr/>
          <p:nvPr>
            <p:custDataLst>
              <p:tags r:id="rId1"/>
            </p:custDataLst>
          </p:nvPr>
        </p:nvCxnSpPr>
        <p:spPr>
          <a:xfrm>
            <a:off x="4343400" y="4295486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858125" y="2867025"/>
            <a:ext cx="1303655" cy="1258570"/>
            <a:chOff x="5381610" y="715624"/>
            <a:chExt cx="1428780" cy="1428780"/>
          </a:xfrm>
        </p:grpSpPr>
        <p:sp>
          <p:nvSpPr>
            <p:cNvPr id="19" name="菱形 18"/>
            <p:cNvSpPr/>
            <p:nvPr>
              <p:custDataLst>
                <p:tags r:id="rId2"/>
              </p:custDataLst>
            </p:nvPr>
          </p:nvSpPr>
          <p:spPr>
            <a:xfrm>
              <a:off x="5381610" y="715624"/>
              <a:ext cx="1428780" cy="1428780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 dirty="0">
                <a:cs typeface="+mn-ea"/>
                <a:sym typeface="+mn-lt"/>
              </a:endParaRPr>
            </a:p>
          </p:txBody>
        </p:sp>
        <p:grpSp>
          <p:nvGrpSpPr>
            <p:cNvPr id="22" name="Group 28"/>
            <p:cNvGrpSpPr/>
            <p:nvPr/>
          </p:nvGrpSpPr>
          <p:grpSpPr>
            <a:xfrm>
              <a:off x="5753592" y="1207831"/>
              <a:ext cx="676379" cy="499599"/>
              <a:chOff x="2563427" y="3717902"/>
              <a:chExt cx="439257" cy="32445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9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93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9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2373892" y="0"/>
            <a:ext cx="7435273" cy="3565236"/>
          </a:xfrm>
          <a:prstGeom prst="triangle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2345" y="502532"/>
            <a:ext cx="4227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10909" y="1274432"/>
            <a:ext cx="157018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3"/>
          <p:cNvSpPr/>
          <p:nvPr/>
        </p:nvSpPr>
        <p:spPr>
          <a:xfrm>
            <a:off x="4414980" y="1869125"/>
            <a:ext cx="3362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noProof="1">
                <a:solidFill>
                  <a:schemeClr val="bg1"/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000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85" y="2400935"/>
            <a:ext cx="3325495" cy="433895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7710888" y="4067767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008727" y="4069256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91529" y="5569527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6090" y="2649855"/>
            <a:ext cx="4097020" cy="3232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defRPr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随着信息爆炸和数字化浪潮的持续发展，人工智能生成内容（AIGC）正变得越来越受到广泛关注和需求。在传统的内容创作和开发过程中，人们面临着巨大的时间、资源和成本压力。而AIGC能够以惊人的速度和效率生成高质量的文本、图像和音频内容，满足快速迭代和个性化定制的需求。AIGC还能够辅助决策、自动化流程，并为用户提供个性化的推荐和建议。</a:t>
            </a:r>
            <a:endParaRPr lang="en-US" altLang="en-US" sz="20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1155" y="2649855"/>
            <a:ext cx="3917950" cy="3573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小程序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这样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的移动应用开发技术，通过轻量级、高效的构建方式，让创意得以迅速转化为交互式应用。</a:t>
            </a:r>
            <a:endParaRPr lang="en-US" sz="200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其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跨平台兼容性和可扩展性，能够在各种设备和操作系统上运行，让用户随时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方便体验到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。</a:t>
            </a:r>
            <a:endParaRPr lang="en-US" sz="200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小程序开发的低成本性使得能够节省大量的开发投入，减轻经济负担，并迅速推出市场。</a:t>
            </a:r>
            <a:endParaRPr lang="en-US" altLang="en-US" sz="200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6" name="Rectangle 23"/>
          <p:cNvSpPr/>
          <p:nvPr>
            <p:custDataLst>
              <p:tags r:id="rId3"/>
            </p:custDataLst>
          </p:nvPr>
        </p:nvSpPr>
        <p:spPr>
          <a:xfrm>
            <a:off x="735330" y="1619250"/>
            <a:ext cx="3105785" cy="781685"/>
          </a:xfrm>
          <a:prstGeom prst="rect">
            <a:avLst/>
          </a:prstGeom>
        </p:spPr>
        <p:txBody>
          <a:bodyPr wrap="square">
            <a:noAutofit/>
          </a:bodyPr>
          <a:p>
            <a:pPr algn="r">
              <a:defRPr/>
            </a:pPr>
            <a:r>
              <a:rPr lang="en-US" sz="3200" noProof="1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创新性</a:t>
            </a:r>
            <a:r>
              <a:rPr lang="en-US" sz="2800" noProof="1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和前瞻性</a:t>
            </a:r>
            <a:endParaRPr lang="en-US" sz="2800" noProof="1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14" name="Rectangle 23"/>
          <p:cNvSpPr/>
          <p:nvPr>
            <p:custDataLst>
              <p:tags r:id="rId4"/>
            </p:custDataLst>
          </p:nvPr>
        </p:nvSpPr>
        <p:spPr>
          <a:xfrm>
            <a:off x="8108315" y="1619250"/>
            <a:ext cx="3520440" cy="66929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defRPr/>
            </a:pPr>
            <a:r>
              <a:rPr lang="en-US" sz="320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灵活性和低成本性</a:t>
            </a:r>
            <a:endParaRPr lang="en-US" sz="3200" noProof="1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238486" y="1199120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TITLE HERE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911826" y="1199120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TITLE HERE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95" y="2574925"/>
            <a:ext cx="7604760" cy="4270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140" y="3787140"/>
            <a:ext cx="5200015" cy="29527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267075"/>
            <a:ext cx="7459980" cy="359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11"/>
          <p:cNvSpPr txBox="1"/>
          <p:nvPr/>
        </p:nvSpPr>
        <p:spPr>
          <a:xfrm>
            <a:off x="991388" y="897438"/>
            <a:ext cx="33412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spc="300" dirty="0">
                <a:solidFill>
                  <a:srgbClr val="434343"/>
                </a:solidFill>
                <a:cs typeface="+mn-ea"/>
                <a:sym typeface="+mn-lt"/>
              </a:rPr>
              <a:t>PROJECT</a:t>
            </a:r>
            <a:endParaRPr lang="en-US" sz="4400" b="1" i="1" spc="300" dirty="0">
              <a:solidFill>
                <a:srgbClr val="434343"/>
              </a:solidFill>
              <a:cs typeface="+mn-ea"/>
              <a:sym typeface="+mn-lt"/>
            </a:endParaRPr>
          </a:p>
          <a:p>
            <a:r>
              <a:rPr lang="en-US" sz="4400" b="1" i="1" spc="300" dirty="0">
                <a:solidFill>
                  <a:srgbClr val="434343"/>
                </a:solidFill>
                <a:cs typeface="+mn-ea"/>
                <a:sym typeface="+mn-lt"/>
              </a:rPr>
              <a:t>NAME</a:t>
            </a:r>
            <a:endParaRPr lang="en-US" sz="4400" b="1" i="1" spc="300" dirty="0">
              <a:solidFill>
                <a:srgbClr val="434343"/>
              </a:solidFill>
              <a:cs typeface="+mn-ea"/>
              <a:sym typeface="+mn-l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1012574" y="3035151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spc="600" dirty="0">
                <a:solidFill>
                  <a:srgbClr val="434343"/>
                </a:solidFill>
                <a:cs typeface="+mn-ea"/>
                <a:sym typeface="+mn-lt"/>
              </a:rPr>
              <a:t>TITLE</a:t>
            </a:r>
            <a:endParaRPr lang="en-US" sz="1600" b="1" i="1" spc="600" dirty="0">
              <a:solidFill>
                <a:srgbClr val="434343"/>
              </a:solidFill>
              <a:cs typeface="+mn-ea"/>
              <a:sym typeface="+mn-lt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991388" y="3437614"/>
            <a:ext cx="294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000" i="1" spc="1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20"/>
          <p:cNvSpPr txBox="1"/>
          <p:nvPr/>
        </p:nvSpPr>
        <p:spPr>
          <a:xfrm>
            <a:off x="1033760" y="4180147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spc="600" dirty="0">
                <a:solidFill>
                  <a:srgbClr val="434343"/>
                </a:solidFill>
                <a:cs typeface="+mn-ea"/>
                <a:sym typeface="+mn-lt"/>
              </a:rPr>
              <a:t>TITLE</a:t>
            </a:r>
            <a:endParaRPr lang="en-US" sz="1600" b="1" i="1" spc="600" dirty="0">
              <a:solidFill>
                <a:srgbClr val="434343"/>
              </a:solidFill>
              <a:cs typeface="+mn-ea"/>
              <a:sym typeface="+mn-lt"/>
            </a:endParaRPr>
          </a:p>
        </p:txBody>
      </p:sp>
      <p:sp>
        <p:nvSpPr>
          <p:cNvPr id="40" name="TextBox 21"/>
          <p:cNvSpPr txBox="1"/>
          <p:nvPr/>
        </p:nvSpPr>
        <p:spPr>
          <a:xfrm>
            <a:off x="1012574" y="4582610"/>
            <a:ext cx="294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000" i="1" spc="1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Shape 2720"/>
          <p:cNvSpPr/>
          <p:nvPr/>
        </p:nvSpPr>
        <p:spPr>
          <a:xfrm>
            <a:off x="2124562" y="5636648"/>
            <a:ext cx="481537" cy="482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2" name="Shape 2721"/>
          <p:cNvSpPr/>
          <p:nvPr/>
        </p:nvSpPr>
        <p:spPr>
          <a:xfrm>
            <a:off x="1086478" y="5636648"/>
            <a:ext cx="481537" cy="482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3" name="Shape 2722"/>
          <p:cNvSpPr/>
          <p:nvPr/>
        </p:nvSpPr>
        <p:spPr>
          <a:xfrm>
            <a:off x="3162647" y="5636648"/>
            <a:ext cx="481527" cy="482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44" name="Group 15"/>
          <p:cNvGrpSpPr/>
          <p:nvPr/>
        </p:nvGrpSpPr>
        <p:grpSpPr>
          <a:xfrm>
            <a:off x="3476655" y="1505189"/>
            <a:ext cx="1966406" cy="1727717"/>
            <a:chOff x="2410220" y="920292"/>
            <a:chExt cx="1966406" cy="1727717"/>
          </a:xfrm>
        </p:grpSpPr>
        <p:sp>
          <p:nvSpPr>
            <p:cNvPr id="45" name="Freeform 7"/>
            <p:cNvSpPr/>
            <p:nvPr/>
          </p:nvSpPr>
          <p:spPr>
            <a:xfrm rot="13500000">
              <a:off x="2529564" y="800948"/>
              <a:ext cx="1727717" cy="1966406"/>
            </a:xfrm>
            <a:custGeom>
              <a:avLst/>
              <a:gdLst>
                <a:gd name="connsiteX0" fmla="*/ 1676570 w 1727717"/>
                <a:gd name="connsiteY0" fmla="*/ 1030708 h 1966406"/>
                <a:gd name="connsiteX1" fmla="*/ 792018 w 1727717"/>
                <a:gd name="connsiteY1" fmla="*/ 1915259 h 1966406"/>
                <a:gd name="connsiteX2" fmla="*/ 545057 w 1727717"/>
                <a:gd name="connsiteY2" fmla="*/ 1915259 h 1966406"/>
                <a:gd name="connsiteX3" fmla="*/ 51147 w 1727717"/>
                <a:gd name="connsiteY3" fmla="*/ 1421349 h 1966406"/>
                <a:gd name="connsiteX4" fmla="*/ 51147 w 1727717"/>
                <a:gd name="connsiteY4" fmla="*/ 1174388 h 1966406"/>
                <a:gd name="connsiteX5" fmla="*/ 650699 w 1727717"/>
                <a:gd name="connsiteY5" fmla="*/ 574836 h 1966406"/>
                <a:gd name="connsiteX6" fmla="*/ 815959 w 1727717"/>
                <a:gd name="connsiteY6" fmla="*/ 0 h 1966406"/>
                <a:gd name="connsiteX7" fmla="*/ 907415 w 1727717"/>
                <a:gd name="connsiteY7" fmla="*/ 318120 h 1966406"/>
                <a:gd name="connsiteX8" fmla="*/ 935698 w 1727717"/>
                <a:gd name="connsiteY8" fmla="*/ 289837 h 1966406"/>
                <a:gd name="connsiteX9" fmla="*/ 1182660 w 1727717"/>
                <a:gd name="connsiteY9" fmla="*/ 289837 h 1966406"/>
                <a:gd name="connsiteX10" fmla="*/ 1676570 w 1727717"/>
                <a:gd name="connsiteY10" fmla="*/ 783747 h 1966406"/>
                <a:gd name="connsiteX11" fmla="*/ 1676570 w 1727717"/>
                <a:gd name="connsiteY11" fmla="*/ 1030708 h 196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7717" h="1966406">
                  <a:moveTo>
                    <a:pt x="1676570" y="1030708"/>
                  </a:moveTo>
                  <a:lnTo>
                    <a:pt x="792018" y="1915259"/>
                  </a:lnTo>
                  <a:cubicBezTo>
                    <a:pt x="723822" y="1983455"/>
                    <a:pt x="613253" y="1983455"/>
                    <a:pt x="545057" y="1915259"/>
                  </a:cubicBezTo>
                  <a:lnTo>
                    <a:pt x="51147" y="1421349"/>
                  </a:lnTo>
                  <a:cubicBezTo>
                    <a:pt x="-17049" y="1353153"/>
                    <a:pt x="-17049" y="1242584"/>
                    <a:pt x="51147" y="1174388"/>
                  </a:cubicBezTo>
                  <a:lnTo>
                    <a:pt x="650699" y="574836"/>
                  </a:lnTo>
                  <a:lnTo>
                    <a:pt x="815959" y="0"/>
                  </a:lnTo>
                  <a:lnTo>
                    <a:pt x="907415" y="318120"/>
                  </a:lnTo>
                  <a:lnTo>
                    <a:pt x="935698" y="289837"/>
                  </a:lnTo>
                  <a:cubicBezTo>
                    <a:pt x="1003895" y="221641"/>
                    <a:pt x="1114463" y="221641"/>
                    <a:pt x="1182660" y="289837"/>
                  </a:cubicBezTo>
                  <a:lnTo>
                    <a:pt x="1676570" y="783747"/>
                  </a:lnTo>
                  <a:cubicBezTo>
                    <a:pt x="1744766" y="851943"/>
                    <a:pt x="1744766" y="962512"/>
                    <a:pt x="1676570" y="1030708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2777339" y="1324718"/>
              <a:ext cx="1441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$58,666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TextBox 9"/>
            <p:cNvSpPr txBox="1"/>
            <p:nvPr/>
          </p:nvSpPr>
          <p:spPr>
            <a:xfrm>
              <a:off x="2777339" y="1709766"/>
              <a:ext cx="145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Text Here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-45720"/>
            <a:ext cx="12021820" cy="690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11"/>
          <p:cNvSpPr txBox="1"/>
          <p:nvPr/>
        </p:nvSpPr>
        <p:spPr>
          <a:xfrm>
            <a:off x="991388" y="897438"/>
            <a:ext cx="33412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spc="300" dirty="0">
                <a:solidFill>
                  <a:srgbClr val="434343"/>
                </a:solidFill>
                <a:cs typeface="+mn-ea"/>
                <a:sym typeface="+mn-lt"/>
              </a:rPr>
              <a:t>PROJECT</a:t>
            </a:r>
            <a:endParaRPr lang="en-US" sz="4400" b="1" i="1" spc="300" dirty="0">
              <a:solidFill>
                <a:srgbClr val="434343"/>
              </a:solidFill>
              <a:cs typeface="+mn-ea"/>
              <a:sym typeface="+mn-lt"/>
            </a:endParaRPr>
          </a:p>
          <a:p>
            <a:r>
              <a:rPr lang="en-US" sz="4400" b="1" i="1" spc="300" dirty="0">
                <a:solidFill>
                  <a:srgbClr val="434343"/>
                </a:solidFill>
                <a:cs typeface="+mn-ea"/>
                <a:sym typeface="+mn-lt"/>
              </a:rPr>
              <a:t>NAME</a:t>
            </a:r>
            <a:endParaRPr lang="en-US" sz="4400" b="1" i="1" spc="300" dirty="0">
              <a:solidFill>
                <a:srgbClr val="434343"/>
              </a:solidFill>
              <a:cs typeface="+mn-ea"/>
              <a:sym typeface="+mn-l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1012574" y="3035151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spc="600" dirty="0">
                <a:solidFill>
                  <a:srgbClr val="434343"/>
                </a:solidFill>
                <a:cs typeface="+mn-ea"/>
                <a:sym typeface="+mn-lt"/>
              </a:rPr>
              <a:t>TITLE</a:t>
            </a:r>
            <a:endParaRPr lang="en-US" sz="1600" b="1" i="1" spc="600" dirty="0">
              <a:solidFill>
                <a:srgbClr val="434343"/>
              </a:solidFill>
              <a:cs typeface="+mn-ea"/>
              <a:sym typeface="+mn-lt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991388" y="3437614"/>
            <a:ext cx="294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000" i="1" spc="1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20"/>
          <p:cNvSpPr txBox="1"/>
          <p:nvPr/>
        </p:nvSpPr>
        <p:spPr>
          <a:xfrm>
            <a:off x="1033760" y="4180147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spc="600" dirty="0">
                <a:solidFill>
                  <a:srgbClr val="434343"/>
                </a:solidFill>
                <a:cs typeface="+mn-ea"/>
                <a:sym typeface="+mn-lt"/>
              </a:rPr>
              <a:t>TITLE</a:t>
            </a:r>
            <a:endParaRPr lang="en-US" sz="1600" b="1" i="1" spc="600" dirty="0">
              <a:solidFill>
                <a:srgbClr val="434343"/>
              </a:solidFill>
              <a:cs typeface="+mn-ea"/>
              <a:sym typeface="+mn-lt"/>
            </a:endParaRPr>
          </a:p>
        </p:txBody>
      </p:sp>
      <p:sp>
        <p:nvSpPr>
          <p:cNvPr id="40" name="TextBox 21"/>
          <p:cNvSpPr txBox="1"/>
          <p:nvPr/>
        </p:nvSpPr>
        <p:spPr>
          <a:xfrm>
            <a:off x="1012574" y="4582610"/>
            <a:ext cx="294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Your content to play here, or through paste in this box, and select only the text. Your content to play here</a:t>
            </a:r>
            <a:endParaRPr lang="en-US" sz="1000" i="1" spc="1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Shape 2720"/>
          <p:cNvSpPr/>
          <p:nvPr/>
        </p:nvSpPr>
        <p:spPr>
          <a:xfrm>
            <a:off x="2124562" y="5636648"/>
            <a:ext cx="481537" cy="482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2" name="Shape 2721"/>
          <p:cNvSpPr/>
          <p:nvPr/>
        </p:nvSpPr>
        <p:spPr>
          <a:xfrm>
            <a:off x="1086478" y="5636648"/>
            <a:ext cx="481537" cy="482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3" name="Shape 2722"/>
          <p:cNvSpPr/>
          <p:nvPr/>
        </p:nvSpPr>
        <p:spPr>
          <a:xfrm>
            <a:off x="3162647" y="5636648"/>
            <a:ext cx="481527" cy="482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44" name="Group 15"/>
          <p:cNvGrpSpPr/>
          <p:nvPr/>
        </p:nvGrpSpPr>
        <p:grpSpPr>
          <a:xfrm>
            <a:off x="3476655" y="1505189"/>
            <a:ext cx="1966406" cy="1727717"/>
            <a:chOff x="2410220" y="920292"/>
            <a:chExt cx="1966406" cy="1727717"/>
          </a:xfrm>
        </p:grpSpPr>
        <p:sp>
          <p:nvSpPr>
            <p:cNvPr id="45" name="Freeform 7"/>
            <p:cNvSpPr/>
            <p:nvPr/>
          </p:nvSpPr>
          <p:spPr>
            <a:xfrm rot="13500000">
              <a:off x="2529564" y="800948"/>
              <a:ext cx="1727717" cy="1966406"/>
            </a:xfrm>
            <a:custGeom>
              <a:avLst/>
              <a:gdLst>
                <a:gd name="connsiteX0" fmla="*/ 1676570 w 1727717"/>
                <a:gd name="connsiteY0" fmla="*/ 1030708 h 1966406"/>
                <a:gd name="connsiteX1" fmla="*/ 792018 w 1727717"/>
                <a:gd name="connsiteY1" fmla="*/ 1915259 h 1966406"/>
                <a:gd name="connsiteX2" fmla="*/ 545057 w 1727717"/>
                <a:gd name="connsiteY2" fmla="*/ 1915259 h 1966406"/>
                <a:gd name="connsiteX3" fmla="*/ 51147 w 1727717"/>
                <a:gd name="connsiteY3" fmla="*/ 1421349 h 1966406"/>
                <a:gd name="connsiteX4" fmla="*/ 51147 w 1727717"/>
                <a:gd name="connsiteY4" fmla="*/ 1174388 h 1966406"/>
                <a:gd name="connsiteX5" fmla="*/ 650699 w 1727717"/>
                <a:gd name="connsiteY5" fmla="*/ 574836 h 1966406"/>
                <a:gd name="connsiteX6" fmla="*/ 815959 w 1727717"/>
                <a:gd name="connsiteY6" fmla="*/ 0 h 1966406"/>
                <a:gd name="connsiteX7" fmla="*/ 907415 w 1727717"/>
                <a:gd name="connsiteY7" fmla="*/ 318120 h 1966406"/>
                <a:gd name="connsiteX8" fmla="*/ 935698 w 1727717"/>
                <a:gd name="connsiteY8" fmla="*/ 289837 h 1966406"/>
                <a:gd name="connsiteX9" fmla="*/ 1182660 w 1727717"/>
                <a:gd name="connsiteY9" fmla="*/ 289837 h 1966406"/>
                <a:gd name="connsiteX10" fmla="*/ 1676570 w 1727717"/>
                <a:gd name="connsiteY10" fmla="*/ 783747 h 1966406"/>
                <a:gd name="connsiteX11" fmla="*/ 1676570 w 1727717"/>
                <a:gd name="connsiteY11" fmla="*/ 1030708 h 196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7717" h="1966406">
                  <a:moveTo>
                    <a:pt x="1676570" y="1030708"/>
                  </a:moveTo>
                  <a:lnTo>
                    <a:pt x="792018" y="1915259"/>
                  </a:lnTo>
                  <a:cubicBezTo>
                    <a:pt x="723822" y="1983455"/>
                    <a:pt x="613253" y="1983455"/>
                    <a:pt x="545057" y="1915259"/>
                  </a:cubicBezTo>
                  <a:lnTo>
                    <a:pt x="51147" y="1421349"/>
                  </a:lnTo>
                  <a:cubicBezTo>
                    <a:pt x="-17049" y="1353153"/>
                    <a:pt x="-17049" y="1242584"/>
                    <a:pt x="51147" y="1174388"/>
                  </a:cubicBezTo>
                  <a:lnTo>
                    <a:pt x="650699" y="574836"/>
                  </a:lnTo>
                  <a:lnTo>
                    <a:pt x="815959" y="0"/>
                  </a:lnTo>
                  <a:lnTo>
                    <a:pt x="907415" y="318120"/>
                  </a:lnTo>
                  <a:lnTo>
                    <a:pt x="935698" y="289837"/>
                  </a:lnTo>
                  <a:cubicBezTo>
                    <a:pt x="1003895" y="221641"/>
                    <a:pt x="1114463" y="221641"/>
                    <a:pt x="1182660" y="289837"/>
                  </a:cubicBezTo>
                  <a:lnTo>
                    <a:pt x="1676570" y="783747"/>
                  </a:lnTo>
                  <a:cubicBezTo>
                    <a:pt x="1744766" y="851943"/>
                    <a:pt x="1744766" y="962512"/>
                    <a:pt x="1676570" y="1030708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2777339" y="1324718"/>
              <a:ext cx="1441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$58,666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TextBox 9"/>
            <p:cNvSpPr txBox="1"/>
            <p:nvPr/>
          </p:nvSpPr>
          <p:spPr>
            <a:xfrm>
              <a:off x="2777339" y="1709766"/>
              <a:ext cx="145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Text Here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4840" y="85090"/>
            <a:ext cx="9364980" cy="67729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180" y="2661285"/>
            <a:ext cx="2623820" cy="2383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5611173" cy="6858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473588" y="6499326"/>
            <a:ext cx="683490" cy="138546"/>
            <a:chOff x="5754255" y="6262253"/>
            <a:chExt cx="683490" cy="138546"/>
          </a:xfrm>
        </p:grpSpPr>
        <p:sp>
          <p:nvSpPr>
            <p:cNvPr id="27" name="椭圆 26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TextBox 9"/>
          <p:cNvSpPr txBox="1"/>
          <p:nvPr/>
        </p:nvSpPr>
        <p:spPr>
          <a:xfrm>
            <a:off x="6705579" y="2004782"/>
            <a:ext cx="48176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34343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ea"/>
              </a:rPr>
              <a:t>技术</a:t>
            </a:r>
            <a:r>
              <a:rPr lang="zh-CN" altLang="en-US" sz="4400" b="1" dirty="0">
                <a:solidFill>
                  <a:srgbClr val="434343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ea"/>
              </a:rPr>
              <a:t>工具</a:t>
            </a:r>
            <a:r>
              <a:rPr lang="en-US" sz="4400" b="1" dirty="0">
                <a:solidFill>
                  <a:srgbClr val="434343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  <a:sym typeface="+mn-ea"/>
              </a:rPr>
              <a:t>介绍</a:t>
            </a:r>
            <a:endParaRPr lang="en-US" sz="4400" b="1" dirty="0">
              <a:solidFill>
                <a:srgbClr val="434343"/>
              </a:solidFill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36" name="TextBox 41"/>
          <p:cNvSpPr txBox="1"/>
          <p:nvPr/>
        </p:nvSpPr>
        <p:spPr>
          <a:xfrm>
            <a:off x="6835118" y="3470251"/>
            <a:ext cx="4558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AEACAC"/>
                </a:solidFill>
                <a:cs typeface="+mn-ea"/>
                <a:sym typeface="+mn-lt"/>
              </a:rPr>
              <a:t>This text will not appear in a consistent order. Using default text is a simple way to create the appearance of content without having to create it. Humans are creative beings. If it is not real text, they will focus on the design.</a:t>
            </a:r>
            <a:endParaRPr lang="en-US" sz="1200" i="1" dirty="0">
              <a:solidFill>
                <a:srgbClr val="AEACAC"/>
              </a:solidFill>
              <a:cs typeface="+mn-ea"/>
              <a:sym typeface="+mn-lt"/>
            </a:endParaRPr>
          </a:p>
        </p:txBody>
      </p:sp>
      <p:sp>
        <p:nvSpPr>
          <p:cNvPr id="37" name="Rectangle 18"/>
          <p:cNvSpPr/>
          <p:nvPr/>
        </p:nvSpPr>
        <p:spPr>
          <a:xfrm>
            <a:off x="6835119" y="3200494"/>
            <a:ext cx="3727865" cy="50205"/>
          </a:xfrm>
          <a:prstGeom prst="rect">
            <a:avLst/>
          </a:prstGeom>
          <a:solidFill>
            <a:srgbClr val="AEACAC"/>
          </a:solidFill>
          <a:ln>
            <a:solidFill>
              <a:srgbClr val="AE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A9B7E1"/>
              </a:solidFill>
              <a:cs typeface="+mn-ea"/>
              <a:sym typeface="+mn-lt"/>
            </a:endParaRPr>
          </a:p>
        </p:txBody>
      </p:sp>
      <p:grpSp>
        <p:nvGrpSpPr>
          <p:cNvPr id="39" name="PA_组合 16"/>
          <p:cNvGrpSpPr/>
          <p:nvPr>
            <p:custDataLst>
              <p:tags r:id="rId3"/>
            </p:custDataLst>
          </p:nvPr>
        </p:nvGrpSpPr>
        <p:grpSpPr>
          <a:xfrm>
            <a:off x="994080" y="4558849"/>
            <a:ext cx="5654108" cy="845080"/>
            <a:chOff x="1100293" y="5392001"/>
            <a:chExt cx="9586759" cy="1432866"/>
          </a:xfrm>
        </p:grpSpPr>
        <p:sp>
          <p:nvSpPr>
            <p:cNvPr id="40" name="Rectangle: Top Corners Rounded 17"/>
            <p:cNvSpPr/>
            <p:nvPr/>
          </p:nvSpPr>
          <p:spPr>
            <a:xfrm rot="5400000">
              <a:off x="5213640" y="1351454"/>
              <a:ext cx="1432864" cy="9513961"/>
            </a:xfrm>
            <a:prstGeom prst="round2SameRect">
              <a:avLst>
                <a:gd name="adj1" fmla="val 370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508000" dir="5400000" sx="90000" sy="90000" algn="t" rotWithShape="0">
                <a:srgbClr val="4B6D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85750"/>
              <a:endParaRPr lang="id-ID" sz="11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: Top Corners Rounded 18"/>
            <p:cNvSpPr/>
            <p:nvPr/>
          </p:nvSpPr>
          <p:spPr>
            <a:xfrm rot="16200000" flipH="1">
              <a:off x="422627" y="6069667"/>
              <a:ext cx="1432864" cy="77532"/>
            </a:xfrm>
            <a:prstGeom prst="round2SameRect">
              <a:avLst>
                <a:gd name="adj1" fmla="val 7299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85750"/>
              <a:endParaRPr lang="id-ID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Rectangle 19"/>
            <p:cNvSpPr/>
            <p:nvPr/>
          </p:nvSpPr>
          <p:spPr>
            <a:xfrm>
              <a:off x="1953554" y="5649779"/>
              <a:ext cx="7957768" cy="828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125" i="1" dirty="0">
                  <a:solidFill>
                    <a:prstClr val="white">
                      <a:lumMod val="50000"/>
                    </a:prstClr>
                  </a:solidFill>
                  <a:cs typeface="+mn-ea"/>
                  <a:sym typeface="+mn-lt"/>
                </a:rPr>
                <a:t>Your content to play here, or through paste in this box, and select only the text. Your content to play here</a:t>
              </a:r>
              <a:endParaRPr lang="id-ID" sz="1125" i="1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8573458" y="4291723"/>
            <a:ext cx="3618542" cy="258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p="http://schemas.openxmlformats.org/presentationml/2006/main">
  <p:tag name="ISPRING_PRESENTATION_TITLE" val="PowerPoint 演示文稿"/>
  <p:tag name="ISPRING_FIRST_PUBLISH" val="1"/>
  <p:tag name="KSO_WPP_MARK_KEY" val="a6733eb1-f667-4de7-a986-666edfa6c81b"/>
  <p:tag name="COMMONDATA" val="eyJoZGlkIjoiYmYzZTkzYWUzMmNjMzIzOTFlYWRlZWFkNjAyOTNkNmU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0iq5bymq">
      <a:majorFont>
        <a:latin typeface="HarmonyOS Sans SC"/>
        <a:ea typeface="阿里巴巴普惠体 2.0 55 Regular"/>
        <a:cs typeface=""/>
      </a:majorFont>
      <a:minorFont>
        <a:latin typeface="HarmonyOS Sans SC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5374</Words>
  <Application>WPS 演示</Application>
  <PresentationFormat>宽屏</PresentationFormat>
  <Paragraphs>234</Paragraphs>
  <Slides>32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Arial</vt:lpstr>
      <vt:lpstr>宋体</vt:lpstr>
      <vt:lpstr>Wingdings</vt:lpstr>
      <vt:lpstr>华文楷体</vt:lpstr>
      <vt:lpstr>华文新魏</vt:lpstr>
      <vt:lpstr>Gill Sans</vt:lpstr>
      <vt:lpstr>HarmonyOS Sans SC Black</vt:lpstr>
      <vt:lpstr>HarmonyOS Sans SC</vt:lpstr>
      <vt:lpstr>Segoe Print</vt:lpstr>
      <vt:lpstr>微软雅黑</vt:lpstr>
      <vt:lpstr>Arial Unicode MS</vt:lpstr>
      <vt:lpstr>阿里巴巴普惠体 2.0 55 Regular</vt:lpstr>
      <vt:lpstr>等线</vt:lpstr>
      <vt:lpstr>Wingdings</vt:lpstr>
      <vt:lpstr>Calibri</vt:lpstr>
      <vt:lpstr>Open Sans</vt:lpstr>
      <vt:lpstr>华文细黑</vt:lpstr>
      <vt:lpstr>华文仿宋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功能模块演示</vt:lpstr>
      <vt:lpstr>功能模块演示</vt:lpstr>
      <vt:lpstr>PowerPoint 演示文稿</vt:lpstr>
      <vt:lpstr>功能模块演示</vt:lpstr>
      <vt:lpstr>小程序</vt:lpstr>
      <vt:lpstr>小程序</vt:lpstr>
      <vt:lpstr>小程序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经典大气欧美风商务通用ppt模板</dc:title>
  <dc:creator>东方之P</dc:creator>
  <cp:keywords>51PPT模板网</cp:keywords>
  <dc:description>www.51pptmoban.com</dc:description>
  <cp:lastModifiedBy>梦曦</cp:lastModifiedBy>
  <cp:revision>234</cp:revision>
  <dcterms:created xsi:type="dcterms:W3CDTF">2019-07-27T08:21:00Z</dcterms:created>
  <dcterms:modified xsi:type="dcterms:W3CDTF">2023-06-12T11:09:14Z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96471F679085444F9DF481D75207EDBB_13</vt:lpwstr>
  </property>
  <property fmtid="{D5CDD505-2E9C-101B-9397-08002B2CF9AE}" pid="3" name="KSOProductBuildVer">
    <vt:lpwstr>2052-11.1.0.14309</vt:lpwstr>
  </property>
</Properties>
</file>